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6" r:id="rId17"/>
    <p:sldId id="287" r:id="rId18"/>
    <p:sldId id="288" r:id="rId19"/>
    <p:sldId id="289" r:id="rId20"/>
    <p:sldId id="271" r:id="rId21"/>
    <p:sldId id="272" r:id="rId22"/>
    <p:sldId id="273" r:id="rId23"/>
    <p:sldId id="274" r:id="rId24"/>
    <p:sldId id="275" r:id="rId25"/>
    <p:sldId id="276" r:id="rId26"/>
    <p:sldId id="277" r:id="rId27"/>
    <p:sldId id="278" r:id="rId28"/>
    <p:sldId id="279" r:id="rId29"/>
    <p:sldId id="280" r:id="rId30"/>
    <p:sldId id="281" r:id="rId31"/>
    <p:sldId id="283" r:id="rId32"/>
    <p:sldId id="282" r:id="rId33"/>
    <p:sldId id="284" r:id="rId34"/>
    <p:sldId id="285" r:id="rId3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risnik"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74" autoAdjust="0"/>
  </p:normalViewPr>
  <p:slideViewPr>
    <p:cSldViewPr>
      <p:cViewPr varScale="1">
        <p:scale>
          <a:sx n="80" d="100"/>
          <a:sy n="80" d="100"/>
        </p:scale>
        <p:origin x="96" y="6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24.wmf"/><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7.wmf"/><Relationship Id="rId7" Type="http://schemas.openxmlformats.org/officeDocument/2006/relationships/image" Target="../media/image10.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 Id="rId9"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5" Type="http://schemas.openxmlformats.org/officeDocument/2006/relationships/image" Target="../media/image24.wmf"/><Relationship Id="rId4"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vl1pPr>
          </a:lstStyle>
          <a:p>
            <a:endParaRPr lang="en-US" altLang="sr-Latn-RS"/>
          </a:p>
        </p:txBody>
      </p:sp>
      <p:sp>
        <p:nvSpPr>
          <p:cNvPr id="15363"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ltLang="sr-Latn-RS"/>
          </a:p>
        </p:txBody>
      </p:sp>
      <p:sp>
        <p:nvSpPr>
          <p:cNvPr id="15364"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vl1pPr>
          </a:lstStyle>
          <a:p>
            <a:endParaRPr lang="en-US" altLang="sr-Latn-RS"/>
          </a:p>
        </p:txBody>
      </p:sp>
      <p:sp>
        <p:nvSpPr>
          <p:cNvPr id="15365"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a:defRPr sz="1300"/>
            </a:lvl1pPr>
          </a:lstStyle>
          <a:p>
            <a:fld id="{E59BE5EC-763F-4DE6-9A27-5071D26DF38B}" type="slidenum">
              <a:rPr lang="en-US" altLang="sr-Latn-RS"/>
              <a:pPr/>
              <a:t>‹#›</a:t>
            </a:fld>
            <a:endParaRPr lang="en-US" altLang="sr-Latn-RS"/>
          </a:p>
        </p:txBody>
      </p:sp>
    </p:spTree>
    <p:extLst>
      <p:ext uri="{BB962C8B-B14F-4D97-AF65-F5344CB8AC3E}">
        <p14:creationId xmlns:p14="http://schemas.microsoft.com/office/powerpoint/2010/main" val="4010370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vl1pPr>
          </a:lstStyle>
          <a:p>
            <a:endParaRPr lang="en-US" altLang="sr-Latn-RS"/>
          </a:p>
        </p:txBody>
      </p:sp>
      <p:sp>
        <p:nvSpPr>
          <p:cNvPr id="3075"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ltLang="sr-Latn-RS"/>
          </a:p>
        </p:txBody>
      </p:sp>
      <p:sp>
        <p:nvSpPr>
          <p:cNvPr id="3076"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vl1pPr>
          </a:lstStyle>
          <a:p>
            <a:endParaRPr lang="en-US" altLang="sr-Latn-RS"/>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a:defRPr sz="1300"/>
            </a:lvl1pPr>
          </a:lstStyle>
          <a:p>
            <a:fld id="{4E944140-D997-4432-856E-0B71279E3656}" type="slidenum">
              <a:rPr lang="en-US" altLang="sr-Latn-RS"/>
              <a:pPr/>
              <a:t>‹#›</a:t>
            </a:fld>
            <a:endParaRPr lang="en-US" altLang="sr-Latn-RS"/>
          </a:p>
        </p:txBody>
      </p:sp>
    </p:spTree>
    <p:extLst>
      <p:ext uri="{BB962C8B-B14F-4D97-AF65-F5344CB8AC3E}">
        <p14:creationId xmlns:p14="http://schemas.microsoft.com/office/powerpoint/2010/main" val="41737937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8FF195-59D9-43B3-814D-B0BC9525F419}" type="slidenum">
              <a:rPr lang="en-US" altLang="sr-Latn-RS"/>
              <a:pPr/>
              <a:t>1</a:t>
            </a:fld>
            <a:endParaRPr lang="en-US" altLang="sr-Latn-R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940887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D93C6-294A-423A-A363-538383B440A5}" type="slidenum">
              <a:rPr lang="en-US" altLang="sr-Latn-RS"/>
              <a:pPr/>
              <a:t>10</a:t>
            </a:fld>
            <a:endParaRPr lang="en-US" altLang="sr-Latn-RS"/>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314200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1A52E2-BC0C-4161-BE06-8F5A72682D5F}" type="slidenum">
              <a:rPr lang="en-US" altLang="sr-Latn-RS"/>
              <a:pPr/>
              <a:t>11</a:t>
            </a:fld>
            <a:endParaRPr lang="en-US" altLang="sr-Latn-R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282309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98FBD3-9128-4AE7-9DCE-61EAAB6E202C}" type="slidenum">
              <a:rPr lang="en-US" altLang="sr-Latn-RS"/>
              <a:pPr/>
              <a:t>12</a:t>
            </a:fld>
            <a:endParaRPr lang="en-US" altLang="sr-Latn-RS"/>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98393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E2E556-9427-4535-8FA5-EFC0B8271A90}" type="slidenum">
              <a:rPr lang="en-US" altLang="sr-Latn-RS"/>
              <a:pPr/>
              <a:t>13</a:t>
            </a:fld>
            <a:endParaRPr lang="en-US" altLang="sr-Latn-R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756015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331953-B67E-488B-AC8B-4E67AE0C2BF5}" type="slidenum">
              <a:rPr lang="en-US" altLang="sr-Latn-RS"/>
              <a:pPr/>
              <a:t>14</a:t>
            </a:fld>
            <a:endParaRPr lang="en-US" altLang="sr-Latn-RS"/>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47960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629F52-5BE3-4A6F-99EB-F0524F8941DF}" type="slidenum">
              <a:rPr lang="en-US" altLang="sr-Latn-RS"/>
              <a:pPr/>
              <a:t>15</a:t>
            </a:fld>
            <a:endParaRPr lang="en-US" altLang="sr-Latn-R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902090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4DA761-AFE8-4229-8F1B-B23CE77A591A}" type="slidenum">
              <a:rPr lang="en-US" altLang="sr-Latn-RS"/>
              <a:pPr/>
              <a:t>20</a:t>
            </a:fld>
            <a:endParaRPr lang="en-US" altLang="sr-Latn-RS"/>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707817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3C9D9B-9B27-4018-B400-5910113A5D8E}" type="slidenum">
              <a:rPr lang="en-US" altLang="sr-Latn-RS"/>
              <a:pPr/>
              <a:t>21</a:t>
            </a:fld>
            <a:endParaRPr lang="en-US" altLang="sr-Latn-RS"/>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5786173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7F9A44-0A2D-4192-A8F4-CA290836CBDA}" type="slidenum">
              <a:rPr lang="en-US" altLang="sr-Latn-RS"/>
              <a:pPr/>
              <a:t>22</a:t>
            </a:fld>
            <a:endParaRPr lang="en-US" altLang="sr-Latn-RS"/>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047301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10F8EC-375E-4131-9B4C-7F06A63B82A2}" type="slidenum">
              <a:rPr lang="en-US" altLang="sr-Latn-RS"/>
              <a:pPr/>
              <a:t>23</a:t>
            </a:fld>
            <a:endParaRPr lang="en-US" altLang="sr-Latn-RS"/>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936404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18449A-1F68-45D7-9183-5A625B3153BB}" type="slidenum">
              <a:rPr lang="en-US" altLang="sr-Latn-RS"/>
              <a:pPr/>
              <a:t>2</a:t>
            </a:fld>
            <a:endParaRPr lang="en-US" altLang="sr-Latn-RS"/>
          </a:p>
        </p:txBody>
      </p:sp>
      <p:sp>
        <p:nvSpPr>
          <p:cNvPr id="6146" name="Rectangle 2"/>
          <p:cNvSpPr>
            <a:spLocks noRo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819111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71E844-E7A1-415E-99F1-86062F5AB5FC}" type="slidenum">
              <a:rPr lang="en-US" altLang="sr-Latn-RS"/>
              <a:pPr/>
              <a:t>24</a:t>
            </a:fld>
            <a:endParaRPr lang="en-US" altLang="sr-Latn-RS"/>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7289302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451989-2507-4D1E-9256-785E03D18381}" type="slidenum">
              <a:rPr lang="en-US" altLang="sr-Latn-RS"/>
              <a:pPr/>
              <a:t>25</a:t>
            </a:fld>
            <a:endParaRPr lang="en-US" altLang="sr-Latn-RS"/>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280672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48C4B8-83CA-4505-9ADE-31EC10E39B92}" type="slidenum">
              <a:rPr lang="en-US" altLang="sr-Latn-RS"/>
              <a:pPr/>
              <a:t>26</a:t>
            </a:fld>
            <a:endParaRPr lang="en-US" altLang="sr-Latn-R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2620745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CC9AB1-C712-4F2C-92BD-A4D0EEB3213F}" type="slidenum">
              <a:rPr lang="en-US" altLang="sr-Latn-RS"/>
              <a:pPr/>
              <a:t>27</a:t>
            </a:fld>
            <a:endParaRPr lang="en-US" altLang="sr-Latn-R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599759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4F95EB-DCBC-4E33-9F6A-39A64D587F78}" type="slidenum">
              <a:rPr lang="en-US" altLang="sr-Latn-RS"/>
              <a:pPr/>
              <a:t>28</a:t>
            </a:fld>
            <a:endParaRPr lang="en-US" altLang="sr-Latn-RS"/>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9345359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74BFD5-0533-4B4F-91F0-D51C78F2104A}" type="slidenum">
              <a:rPr lang="en-US" altLang="sr-Latn-RS"/>
              <a:pPr/>
              <a:t>29</a:t>
            </a:fld>
            <a:endParaRPr lang="en-US" altLang="sr-Latn-RS"/>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679688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20F39D-C207-4956-9F92-0016276C8B24}" type="slidenum">
              <a:rPr lang="en-US" altLang="sr-Latn-RS"/>
              <a:pPr/>
              <a:t>30</a:t>
            </a:fld>
            <a:endParaRPr lang="en-US" altLang="sr-Latn-RS"/>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5178168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E9FFCB-78B2-4FD2-AF2E-51D1DEB73B0F}" type="slidenum">
              <a:rPr lang="en-US" altLang="sr-Latn-RS"/>
              <a:pPr/>
              <a:t>31</a:t>
            </a:fld>
            <a:endParaRPr lang="en-US" altLang="sr-Latn-RS"/>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0234264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D8F9D7-B1B5-423D-A9EC-D15595002E04}" type="slidenum">
              <a:rPr lang="en-US" altLang="sr-Latn-RS"/>
              <a:pPr/>
              <a:t>32</a:t>
            </a:fld>
            <a:endParaRPr lang="en-US" altLang="sr-Latn-RS"/>
          </a:p>
        </p:txBody>
      </p:sp>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3759720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E29DD8-FC63-44C9-AE93-F22FC1F901EA}" type="slidenum">
              <a:rPr lang="en-US" altLang="sr-Latn-RS"/>
              <a:pPr/>
              <a:t>33</a:t>
            </a:fld>
            <a:endParaRPr lang="en-US" altLang="sr-Latn-RS"/>
          </a:p>
        </p:txBody>
      </p:sp>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641727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859CA0-CD54-4B58-B19F-F71F643CA93D}" type="slidenum">
              <a:rPr lang="en-US" altLang="sr-Latn-RS"/>
              <a:pPr/>
              <a:t>3</a:t>
            </a:fld>
            <a:endParaRPr lang="en-US" altLang="sr-Latn-RS"/>
          </a:p>
        </p:txBody>
      </p:sp>
      <p:sp>
        <p:nvSpPr>
          <p:cNvPr id="8194" name="Rectangle 2"/>
          <p:cNvSpPr>
            <a:spLocks noRo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0081307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1D1D78-77A5-4E99-BE4B-9C0DAE5B43A7}" type="slidenum">
              <a:rPr lang="en-US" altLang="sr-Latn-RS"/>
              <a:pPr/>
              <a:t>34</a:t>
            </a:fld>
            <a:endParaRPr lang="en-US" altLang="sr-Latn-RS"/>
          </a:p>
        </p:txBody>
      </p:sp>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799424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9F2C08-E30B-4B62-9C4E-70D9BAEB77CB}" type="slidenum">
              <a:rPr lang="en-US" altLang="sr-Latn-RS"/>
              <a:pPr/>
              <a:t>4</a:t>
            </a:fld>
            <a:endParaRPr lang="en-US" altLang="sr-Latn-RS"/>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494297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45E0D8-1DE3-4059-923A-AF9505B4347C}" type="slidenum">
              <a:rPr lang="en-US" altLang="sr-Latn-RS"/>
              <a:pPr/>
              <a:t>5</a:t>
            </a:fld>
            <a:endParaRPr lang="en-US" altLang="sr-Latn-RS"/>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477194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A37918-9D2D-462D-8700-78D99A4B52E1}" type="slidenum">
              <a:rPr lang="en-US" altLang="sr-Latn-RS"/>
              <a:pPr/>
              <a:t>6</a:t>
            </a:fld>
            <a:endParaRPr lang="en-US" altLang="sr-Latn-RS"/>
          </a:p>
        </p:txBody>
      </p:sp>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505230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0D3AF9-AC7A-4B69-A199-73DA1823E412}" type="slidenum">
              <a:rPr lang="en-US" altLang="sr-Latn-RS"/>
              <a:pPr/>
              <a:t>7</a:t>
            </a:fld>
            <a:endParaRPr lang="en-US" altLang="sr-Latn-RS"/>
          </a:p>
        </p:txBody>
      </p:sp>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345824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D5E7B6-D8C8-4366-B213-AB371D6BC420}" type="slidenum">
              <a:rPr lang="en-US" altLang="sr-Latn-RS"/>
              <a:pPr/>
              <a:t>8</a:t>
            </a:fld>
            <a:endParaRPr lang="en-US" altLang="sr-Latn-RS"/>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4194382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05D49B-07B1-4995-8F4B-F5CE0F969CB0}" type="slidenum">
              <a:rPr lang="en-US" altLang="sr-Latn-RS"/>
              <a:pPr/>
              <a:t>9</a:t>
            </a:fld>
            <a:endParaRPr lang="en-US" altLang="sr-Latn-RS"/>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855635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sr-Latn-R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r-Latn-RS"/>
          </a:p>
        </p:txBody>
      </p:sp>
      <p:sp>
        <p:nvSpPr>
          <p:cNvPr id="4" name="Date Placeholder 3"/>
          <p:cNvSpPr>
            <a:spLocks noGrp="1"/>
          </p:cNvSpPr>
          <p:nvPr>
            <p:ph type="dt" sz="half" idx="10"/>
          </p:nvPr>
        </p:nvSpPr>
        <p:spPr/>
        <p:txBody>
          <a:bodyPr/>
          <a:lstStyle>
            <a:lvl1pPr>
              <a:defRPr/>
            </a:lvl1pPr>
          </a:lstStyle>
          <a:p>
            <a:endParaRPr lang="en-US" altLang="sr-Latn-RS"/>
          </a:p>
        </p:txBody>
      </p:sp>
      <p:sp>
        <p:nvSpPr>
          <p:cNvPr id="5" name="Footer Placeholder 4"/>
          <p:cNvSpPr>
            <a:spLocks noGrp="1"/>
          </p:cNvSpPr>
          <p:nvPr>
            <p:ph type="ftr" sz="quarter" idx="11"/>
          </p:nvPr>
        </p:nvSpPr>
        <p:spPr/>
        <p:txBody>
          <a:bodyPr/>
          <a:lstStyle>
            <a:lvl1pPr>
              <a:defRPr/>
            </a:lvl1pPr>
          </a:lstStyle>
          <a:p>
            <a:endParaRPr lang="en-US" altLang="sr-Latn-RS"/>
          </a:p>
        </p:txBody>
      </p:sp>
      <p:sp>
        <p:nvSpPr>
          <p:cNvPr id="6" name="Slide Number Placeholder 5"/>
          <p:cNvSpPr>
            <a:spLocks noGrp="1"/>
          </p:cNvSpPr>
          <p:nvPr>
            <p:ph type="sldNum" sz="quarter" idx="12"/>
          </p:nvPr>
        </p:nvSpPr>
        <p:spPr/>
        <p:txBody>
          <a:bodyPr/>
          <a:lstStyle>
            <a:lvl1pPr>
              <a:defRPr/>
            </a:lvl1pPr>
          </a:lstStyle>
          <a:p>
            <a:fld id="{D71D6CA0-AB5E-49CE-9ADE-F14724D1882E}" type="slidenum">
              <a:rPr lang="en-US" altLang="sr-Latn-RS"/>
              <a:pPr/>
              <a:t>‹#›</a:t>
            </a:fld>
            <a:endParaRPr lang="en-US" altLang="sr-Latn-RS"/>
          </a:p>
        </p:txBody>
      </p:sp>
    </p:spTree>
    <p:extLst>
      <p:ext uri="{BB962C8B-B14F-4D97-AF65-F5344CB8AC3E}">
        <p14:creationId xmlns:p14="http://schemas.microsoft.com/office/powerpoint/2010/main" val="157077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endParaRPr lang="en-US" altLang="sr-Latn-RS"/>
          </a:p>
        </p:txBody>
      </p:sp>
      <p:sp>
        <p:nvSpPr>
          <p:cNvPr id="5" name="Footer Placeholder 4"/>
          <p:cNvSpPr>
            <a:spLocks noGrp="1"/>
          </p:cNvSpPr>
          <p:nvPr>
            <p:ph type="ftr" sz="quarter" idx="11"/>
          </p:nvPr>
        </p:nvSpPr>
        <p:spPr/>
        <p:txBody>
          <a:bodyPr/>
          <a:lstStyle>
            <a:lvl1pPr>
              <a:defRPr/>
            </a:lvl1pPr>
          </a:lstStyle>
          <a:p>
            <a:endParaRPr lang="en-US" altLang="sr-Latn-RS"/>
          </a:p>
        </p:txBody>
      </p:sp>
      <p:sp>
        <p:nvSpPr>
          <p:cNvPr id="6" name="Slide Number Placeholder 5"/>
          <p:cNvSpPr>
            <a:spLocks noGrp="1"/>
          </p:cNvSpPr>
          <p:nvPr>
            <p:ph type="sldNum" sz="quarter" idx="12"/>
          </p:nvPr>
        </p:nvSpPr>
        <p:spPr/>
        <p:txBody>
          <a:bodyPr/>
          <a:lstStyle>
            <a:lvl1pPr>
              <a:defRPr/>
            </a:lvl1pPr>
          </a:lstStyle>
          <a:p>
            <a:fld id="{C1C1777B-5178-41FB-B714-6A90802D295D}" type="slidenum">
              <a:rPr lang="en-US" altLang="sr-Latn-RS"/>
              <a:pPr/>
              <a:t>‹#›</a:t>
            </a:fld>
            <a:endParaRPr lang="en-US" altLang="sr-Latn-RS"/>
          </a:p>
        </p:txBody>
      </p:sp>
    </p:spTree>
    <p:extLst>
      <p:ext uri="{BB962C8B-B14F-4D97-AF65-F5344CB8AC3E}">
        <p14:creationId xmlns:p14="http://schemas.microsoft.com/office/powerpoint/2010/main" val="1748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R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endParaRPr lang="en-US" altLang="sr-Latn-RS"/>
          </a:p>
        </p:txBody>
      </p:sp>
      <p:sp>
        <p:nvSpPr>
          <p:cNvPr id="5" name="Footer Placeholder 4"/>
          <p:cNvSpPr>
            <a:spLocks noGrp="1"/>
          </p:cNvSpPr>
          <p:nvPr>
            <p:ph type="ftr" sz="quarter" idx="11"/>
          </p:nvPr>
        </p:nvSpPr>
        <p:spPr/>
        <p:txBody>
          <a:bodyPr/>
          <a:lstStyle>
            <a:lvl1pPr>
              <a:defRPr/>
            </a:lvl1pPr>
          </a:lstStyle>
          <a:p>
            <a:endParaRPr lang="en-US" altLang="sr-Latn-RS"/>
          </a:p>
        </p:txBody>
      </p:sp>
      <p:sp>
        <p:nvSpPr>
          <p:cNvPr id="6" name="Slide Number Placeholder 5"/>
          <p:cNvSpPr>
            <a:spLocks noGrp="1"/>
          </p:cNvSpPr>
          <p:nvPr>
            <p:ph type="sldNum" sz="quarter" idx="12"/>
          </p:nvPr>
        </p:nvSpPr>
        <p:spPr/>
        <p:txBody>
          <a:bodyPr/>
          <a:lstStyle>
            <a:lvl1pPr>
              <a:defRPr/>
            </a:lvl1pPr>
          </a:lstStyle>
          <a:p>
            <a:fld id="{E41DD914-ADF8-4678-AD1A-354516B9C8FC}" type="slidenum">
              <a:rPr lang="en-US" altLang="sr-Latn-RS"/>
              <a:pPr/>
              <a:t>‹#›</a:t>
            </a:fld>
            <a:endParaRPr lang="en-US" altLang="sr-Latn-RS"/>
          </a:p>
        </p:txBody>
      </p:sp>
    </p:spTree>
    <p:extLst>
      <p:ext uri="{BB962C8B-B14F-4D97-AF65-F5344CB8AC3E}">
        <p14:creationId xmlns:p14="http://schemas.microsoft.com/office/powerpoint/2010/main" val="2660640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endParaRPr lang="en-US" altLang="sr-Latn-RS"/>
          </a:p>
        </p:txBody>
      </p:sp>
      <p:sp>
        <p:nvSpPr>
          <p:cNvPr id="5" name="Footer Placeholder 4"/>
          <p:cNvSpPr>
            <a:spLocks noGrp="1"/>
          </p:cNvSpPr>
          <p:nvPr>
            <p:ph type="ftr" sz="quarter" idx="11"/>
          </p:nvPr>
        </p:nvSpPr>
        <p:spPr/>
        <p:txBody>
          <a:bodyPr/>
          <a:lstStyle>
            <a:lvl1pPr>
              <a:defRPr/>
            </a:lvl1pPr>
          </a:lstStyle>
          <a:p>
            <a:endParaRPr lang="en-US" altLang="sr-Latn-RS"/>
          </a:p>
        </p:txBody>
      </p:sp>
      <p:sp>
        <p:nvSpPr>
          <p:cNvPr id="6" name="Slide Number Placeholder 5"/>
          <p:cNvSpPr>
            <a:spLocks noGrp="1"/>
          </p:cNvSpPr>
          <p:nvPr>
            <p:ph type="sldNum" sz="quarter" idx="12"/>
          </p:nvPr>
        </p:nvSpPr>
        <p:spPr/>
        <p:txBody>
          <a:bodyPr/>
          <a:lstStyle>
            <a:lvl1pPr>
              <a:defRPr/>
            </a:lvl1pPr>
          </a:lstStyle>
          <a:p>
            <a:fld id="{3C15CC5D-F833-400F-9713-7EDEDC3B6423}" type="slidenum">
              <a:rPr lang="en-US" altLang="sr-Latn-RS"/>
              <a:pPr/>
              <a:t>‹#›</a:t>
            </a:fld>
            <a:endParaRPr lang="en-US" altLang="sr-Latn-RS"/>
          </a:p>
        </p:txBody>
      </p:sp>
    </p:spTree>
    <p:extLst>
      <p:ext uri="{BB962C8B-B14F-4D97-AF65-F5344CB8AC3E}">
        <p14:creationId xmlns:p14="http://schemas.microsoft.com/office/powerpoint/2010/main" val="2024961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sr-Latn-R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sr-Latn-RS"/>
          </a:p>
        </p:txBody>
      </p:sp>
      <p:sp>
        <p:nvSpPr>
          <p:cNvPr id="5" name="Footer Placeholder 4"/>
          <p:cNvSpPr>
            <a:spLocks noGrp="1"/>
          </p:cNvSpPr>
          <p:nvPr>
            <p:ph type="ftr" sz="quarter" idx="11"/>
          </p:nvPr>
        </p:nvSpPr>
        <p:spPr/>
        <p:txBody>
          <a:bodyPr/>
          <a:lstStyle>
            <a:lvl1pPr>
              <a:defRPr/>
            </a:lvl1pPr>
          </a:lstStyle>
          <a:p>
            <a:endParaRPr lang="en-US" altLang="sr-Latn-RS"/>
          </a:p>
        </p:txBody>
      </p:sp>
      <p:sp>
        <p:nvSpPr>
          <p:cNvPr id="6" name="Slide Number Placeholder 5"/>
          <p:cNvSpPr>
            <a:spLocks noGrp="1"/>
          </p:cNvSpPr>
          <p:nvPr>
            <p:ph type="sldNum" sz="quarter" idx="12"/>
          </p:nvPr>
        </p:nvSpPr>
        <p:spPr/>
        <p:txBody>
          <a:bodyPr/>
          <a:lstStyle>
            <a:lvl1pPr>
              <a:defRPr/>
            </a:lvl1pPr>
          </a:lstStyle>
          <a:p>
            <a:fld id="{5731D423-9173-4133-A7A4-F50E23A01B54}" type="slidenum">
              <a:rPr lang="en-US" altLang="sr-Latn-RS"/>
              <a:pPr/>
              <a:t>‹#›</a:t>
            </a:fld>
            <a:endParaRPr lang="en-US" altLang="sr-Latn-RS"/>
          </a:p>
        </p:txBody>
      </p:sp>
    </p:spTree>
    <p:extLst>
      <p:ext uri="{BB962C8B-B14F-4D97-AF65-F5344CB8AC3E}">
        <p14:creationId xmlns:p14="http://schemas.microsoft.com/office/powerpoint/2010/main" val="257620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Date Placeholder 4"/>
          <p:cNvSpPr>
            <a:spLocks noGrp="1"/>
          </p:cNvSpPr>
          <p:nvPr>
            <p:ph type="dt" sz="half" idx="10"/>
          </p:nvPr>
        </p:nvSpPr>
        <p:spPr/>
        <p:txBody>
          <a:bodyPr/>
          <a:lstStyle>
            <a:lvl1pPr>
              <a:defRPr/>
            </a:lvl1pPr>
          </a:lstStyle>
          <a:p>
            <a:endParaRPr lang="en-US" altLang="sr-Latn-RS"/>
          </a:p>
        </p:txBody>
      </p:sp>
      <p:sp>
        <p:nvSpPr>
          <p:cNvPr id="6" name="Footer Placeholder 5"/>
          <p:cNvSpPr>
            <a:spLocks noGrp="1"/>
          </p:cNvSpPr>
          <p:nvPr>
            <p:ph type="ftr" sz="quarter" idx="11"/>
          </p:nvPr>
        </p:nvSpPr>
        <p:spPr/>
        <p:txBody>
          <a:bodyPr/>
          <a:lstStyle>
            <a:lvl1pPr>
              <a:defRPr/>
            </a:lvl1pPr>
          </a:lstStyle>
          <a:p>
            <a:endParaRPr lang="en-US" altLang="sr-Latn-RS"/>
          </a:p>
        </p:txBody>
      </p:sp>
      <p:sp>
        <p:nvSpPr>
          <p:cNvPr id="7" name="Slide Number Placeholder 6"/>
          <p:cNvSpPr>
            <a:spLocks noGrp="1"/>
          </p:cNvSpPr>
          <p:nvPr>
            <p:ph type="sldNum" sz="quarter" idx="12"/>
          </p:nvPr>
        </p:nvSpPr>
        <p:spPr/>
        <p:txBody>
          <a:bodyPr/>
          <a:lstStyle>
            <a:lvl1pPr>
              <a:defRPr/>
            </a:lvl1pPr>
          </a:lstStyle>
          <a:p>
            <a:fld id="{286CD2E7-B261-41A8-9B1E-82EFA7139479}" type="slidenum">
              <a:rPr lang="en-US" altLang="sr-Latn-RS"/>
              <a:pPr/>
              <a:t>‹#›</a:t>
            </a:fld>
            <a:endParaRPr lang="en-US" altLang="sr-Latn-RS"/>
          </a:p>
        </p:txBody>
      </p:sp>
    </p:spTree>
    <p:extLst>
      <p:ext uri="{BB962C8B-B14F-4D97-AF65-F5344CB8AC3E}">
        <p14:creationId xmlns:p14="http://schemas.microsoft.com/office/powerpoint/2010/main" val="201771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sr-Latn-R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7" name="Date Placeholder 6"/>
          <p:cNvSpPr>
            <a:spLocks noGrp="1"/>
          </p:cNvSpPr>
          <p:nvPr>
            <p:ph type="dt" sz="half" idx="10"/>
          </p:nvPr>
        </p:nvSpPr>
        <p:spPr/>
        <p:txBody>
          <a:bodyPr/>
          <a:lstStyle>
            <a:lvl1pPr>
              <a:defRPr/>
            </a:lvl1pPr>
          </a:lstStyle>
          <a:p>
            <a:endParaRPr lang="en-US" altLang="sr-Latn-RS"/>
          </a:p>
        </p:txBody>
      </p:sp>
      <p:sp>
        <p:nvSpPr>
          <p:cNvPr id="8" name="Footer Placeholder 7"/>
          <p:cNvSpPr>
            <a:spLocks noGrp="1"/>
          </p:cNvSpPr>
          <p:nvPr>
            <p:ph type="ftr" sz="quarter" idx="11"/>
          </p:nvPr>
        </p:nvSpPr>
        <p:spPr/>
        <p:txBody>
          <a:bodyPr/>
          <a:lstStyle>
            <a:lvl1pPr>
              <a:defRPr/>
            </a:lvl1pPr>
          </a:lstStyle>
          <a:p>
            <a:endParaRPr lang="en-US" altLang="sr-Latn-RS"/>
          </a:p>
        </p:txBody>
      </p:sp>
      <p:sp>
        <p:nvSpPr>
          <p:cNvPr id="9" name="Slide Number Placeholder 8"/>
          <p:cNvSpPr>
            <a:spLocks noGrp="1"/>
          </p:cNvSpPr>
          <p:nvPr>
            <p:ph type="sldNum" sz="quarter" idx="12"/>
          </p:nvPr>
        </p:nvSpPr>
        <p:spPr/>
        <p:txBody>
          <a:bodyPr/>
          <a:lstStyle>
            <a:lvl1pPr>
              <a:defRPr/>
            </a:lvl1pPr>
          </a:lstStyle>
          <a:p>
            <a:fld id="{AA487D83-48B1-4424-A594-663D0E82DC0A}" type="slidenum">
              <a:rPr lang="en-US" altLang="sr-Latn-RS"/>
              <a:pPr/>
              <a:t>‹#›</a:t>
            </a:fld>
            <a:endParaRPr lang="en-US" altLang="sr-Latn-RS"/>
          </a:p>
        </p:txBody>
      </p:sp>
    </p:spTree>
    <p:extLst>
      <p:ext uri="{BB962C8B-B14F-4D97-AF65-F5344CB8AC3E}">
        <p14:creationId xmlns:p14="http://schemas.microsoft.com/office/powerpoint/2010/main" val="148617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Date Placeholder 2"/>
          <p:cNvSpPr>
            <a:spLocks noGrp="1"/>
          </p:cNvSpPr>
          <p:nvPr>
            <p:ph type="dt" sz="half" idx="10"/>
          </p:nvPr>
        </p:nvSpPr>
        <p:spPr/>
        <p:txBody>
          <a:bodyPr/>
          <a:lstStyle>
            <a:lvl1pPr>
              <a:defRPr/>
            </a:lvl1pPr>
          </a:lstStyle>
          <a:p>
            <a:endParaRPr lang="en-US" altLang="sr-Latn-RS"/>
          </a:p>
        </p:txBody>
      </p:sp>
      <p:sp>
        <p:nvSpPr>
          <p:cNvPr id="4" name="Footer Placeholder 3"/>
          <p:cNvSpPr>
            <a:spLocks noGrp="1"/>
          </p:cNvSpPr>
          <p:nvPr>
            <p:ph type="ftr" sz="quarter" idx="11"/>
          </p:nvPr>
        </p:nvSpPr>
        <p:spPr/>
        <p:txBody>
          <a:bodyPr/>
          <a:lstStyle>
            <a:lvl1pPr>
              <a:defRPr/>
            </a:lvl1pPr>
          </a:lstStyle>
          <a:p>
            <a:endParaRPr lang="en-US" altLang="sr-Latn-RS"/>
          </a:p>
        </p:txBody>
      </p:sp>
      <p:sp>
        <p:nvSpPr>
          <p:cNvPr id="5" name="Slide Number Placeholder 4"/>
          <p:cNvSpPr>
            <a:spLocks noGrp="1"/>
          </p:cNvSpPr>
          <p:nvPr>
            <p:ph type="sldNum" sz="quarter" idx="12"/>
          </p:nvPr>
        </p:nvSpPr>
        <p:spPr/>
        <p:txBody>
          <a:bodyPr/>
          <a:lstStyle>
            <a:lvl1pPr>
              <a:defRPr/>
            </a:lvl1pPr>
          </a:lstStyle>
          <a:p>
            <a:fld id="{C3F6CDCF-A9DD-461B-97BB-01BD1C6F0CAA}" type="slidenum">
              <a:rPr lang="en-US" altLang="sr-Latn-RS"/>
              <a:pPr/>
              <a:t>‹#›</a:t>
            </a:fld>
            <a:endParaRPr lang="en-US" altLang="sr-Latn-RS"/>
          </a:p>
        </p:txBody>
      </p:sp>
    </p:spTree>
    <p:extLst>
      <p:ext uri="{BB962C8B-B14F-4D97-AF65-F5344CB8AC3E}">
        <p14:creationId xmlns:p14="http://schemas.microsoft.com/office/powerpoint/2010/main" val="340480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sr-Latn-RS"/>
          </a:p>
        </p:txBody>
      </p:sp>
      <p:sp>
        <p:nvSpPr>
          <p:cNvPr id="3" name="Footer Placeholder 2"/>
          <p:cNvSpPr>
            <a:spLocks noGrp="1"/>
          </p:cNvSpPr>
          <p:nvPr>
            <p:ph type="ftr" sz="quarter" idx="11"/>
          </p:nvPr>
        </p:nvSpPr>
        <p:spPr/>
        <p:txBody>
          <a:bodyPr/>
          <a:lstStyle>
            <a:lvl1pPr>
              <a:defRPr/>
            </a:lvl1pPr>
          </a:lstStyle>
          <a:p>
            <a:endParaRPr lang="en-US" altLang="sr-Latn-RS"/>
          </a:p>
        </p:txBody>
      </p:sp>
      <p:sp>
        <p:nvSpPr>
          <p:cNvPr id="4" name="Slide Number Placeholder 3"/>
          <p:cNvSpPr>
            <a:spLocks noGrp="1"/>
          </p:cNvSpPr>
          <p:nvPr>
            <p:ph type="sldNum" sz="quarter" idx="12"/>
          </p:nvPr>
        </p:nvSpPr>
        <p:spPr/>
        <p:txBody>
          <a:bodyPr/>
          <a:lstStyle>
            <a:lvl1pPr>
              <a:defRPr/>
            </a:lvl1pPr>
          </a:lstStyle>
          <a:p>
            <a:fld id="{0B48A3A2-CE82-423B-B902-4C54D0812799}" type="slidenum">
              <a:rPr lang="en-US" altLang="sr-Latn-RS"/>
              <a:pPr/>
              <a:t>‹#›</a:t>
            </a:fld>
            <a:endParaRPr lang="en-US" altLang="sr-Latn-RS"/>
          </a:p>
        </p:txBody>
      </p:sp>
    </p:spTree>
    <p:extLst>
      <p:ext uri="{BB962C8B-B14F-4D97-AF65-F5344CB8AC3E}">
        <p14:creationId xmlns:p14="http://schemas.microsoft.com/office/powerpoint/2010/main" val="2135185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sr-Latn-R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sr-Latn-RS"/>
          </a:p>
        </p:txBody>
      </p:sp>
      <p:sp>
        <p:nvSpPr>
          <p:cNvPr id="6" name="Footer Placeholder 5"/>
          <p:cNvSpPr>
            <a:spLocks noGrp="1"/>
          </p:cNvSpPr>
          <p:nvPr>
            <p:ph type="ftr" sz="quarter" idx="11"/>
          </p:nvPr>
        </p:nvSpPr>
        <p:spPr/>
        <p:txBody>
          <a:bodyPr/>
          <a:lstStyle>
            <a:lvl1pPr>
              <a:defRPr/>
            </a:lvl1pPr>
          </a:lstStyle>
          <a:p>
            <a:endParaRPr lang="en-US" altLang="sr-Latn-RS"/>
          </a:p>
        </p:txBody>
      </p:sp>
      <p:sp>
        <p:nvSpPr>
          <p:cNvPr id="7" name="Slide Number Placeholder 6"/>
          <p:cNvSpPr>
            <a:spLocks noGrp="1"/>
          </p:cNvSpPr>
          <p:nvPr>
            <p:ph type="sldNum" sz="quarter" idx="12"/>
          </p:nvPr>
        </p:nvSpPr>
        <p:spPr/>
        <p:txBody>
          <a:bodyPr/>
          <a:lstStyle>
            <a:lvl1pPr>
              <a:defRPr/>
            </a:lvl1pPr>
          </a:lstStyle>
          <a:p>
            <a:fld id="{DEF605D2-0C18-4DB4-A204-D1A3F8DFBF17}" type="slidenum">
              <a:rPr lang="en-US" altLang="sr-Latn-RS"/>
              <a:pPr/>
              <a:t>‹#›</a:t>
            </a:fld>
            <a:endParaRPr lang="en-US" altLang="sr-Latn-RS"/>
          </a:p>
        </p:txBody>
      </p:sp>
    </p:spTree>
    <p:extLst>
      <p:ext uri="{BB962C8B-B14F-4D97-AF65-F5344CB8AC3E}">
        <p14:creationId xmlns:p14="http://schemas.microsoft.com/office/powerpoint/2010/main" val="889174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sr-Latn-R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sr-Latn-RS"/>
          </a:p>
        </p:txBody>
      </p:sp>
      <p:sp>
        <p:nvSpPr>
          <p:cNvPr id="6" name="Footer Placeholder 5"/>
          <p:cNvSpPr>
            <a:spLocks noGrp="1"/>
          </p:cNvSpPr>
          <p:nvPr>
            <p:ph type="ftr" sz="quarter" idx="11"/>
          </p:nvPr>
        </p:nvSpPr>
        <p:spPr/>
        <p:txBody>
          <a:bodyPr/>
          <a:lstStyle>
            <a:lvl1pPr>
              <a:defRPr/>
            </a:lvl1pPr>
          </a:lstStyle>
          <a:p>
            <a:endParaRPr lang="en-US" altLang="sr-Latn-RS"/>
          </a:p>
        </p:txBody>
      </p:sp>
      <p:sp>
        <p:nvSpPr>
          <p:cNvPr id="7" name="Slide Number Placeholder 6"/>
          <p:cNvSpPr>
            <a:spLocks noGrp="1"/>
          </p:cNvSpPr>
          <p:nvPr>
            <p:ph type="sldNum" sz="quarter" idx="12"/>
          </p:nvPr>
        </p:nvSpPr>
        <p:spPr/>
        <p:txBody>
          <a:bodyPr/>
          <a:lstStyle>
            <a:lvl1pPr>
              <a:defRPr/>
            </a:lvl1pPr>
          </a:lstStyle>
          <a:p>
            <a:fld id="{4A3986FD-E147-4F8F-B862-DB06011619AA}" type="slidenum">
              <a:rPr lang="en-US" altLang="sr-Latn-RS"/>
              <a:pPr/>
              <a:t>‹#›</a:t>
            </a:fld>
            <a:endParaRPr lang="en-US" altLang="sr-Latn-RS"/>
          </a:p>
        </p:txBody>
      </p:sp>
    </p:spTree>
    <p:extLst>
      <p:ext uri="{BB962C8B-B14F-4D97-AF65-F5344CB8AC3E}">
        <p14:creationId xmlns:p14="http://schemas.microsoft.com/office/powerpoint/2010/main" val="1346986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sr-Latn-R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sr-Latn-R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1EED086-C200-4A80-91C5-84FC935B5D40}" type="slidenum">
              <a:rPr lang="en-US" altLang="sr-Latn-RS"/>
              <a:pPr/>
              <a:t>‹#›</a:t>
            </a:fld>
            <a:endParaRPr lang="en-US" altLang="sr-Latn-R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11.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11" Type="http://schemas.openxmlformats.org/officeDocument/2006/relationships/image" Target="../media/image11.wmf"/><Relationship Id="rId5" Type="http://schemas.openxmlformats.org/officeDocument/2006/relationships/image" Target="../media/image8.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0.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3.wmf"/><Relationship Id="rId5" Type="http://schemas.openxmlformats.org/officeDocument/2006/relationships/oleObject" Target="../embeddings/oleObject12.bin"/><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19.wmf"/><Relationship Id="rId18" Type="http://schemas.openxmlformats.org/officeDocument/2006/relationships/oleObject" Target="../embeddings/oleObject21.bin"/><Relationship Id="rId3" Type="http://schemas.openxmlformats.org/officeDocument/2006/relationships/notesSlide" Target="../notesSlides/notesSlide18.xml"/><Relationship Id="rId21" Type="http://schemas.openxmlformats.org/officeDocument/2006/relationships/image" Target="../media/image22.wmf"/><Relationship Id="rId7" Type="http://schemas.openxmlformats.org/officeDocument/2006/relationships/image" Target="../media/image16.wmf"/><Relationship Id="rId12" Type="http://schemas.openxmlformats.org/officeDocument/2006/relationships/oleObject" Target="../embeddings/oleObject18.bin"/><Relationship Id="rId17" Type="http://schemas.openxmlformats.org/officeDocument/2006/relationships/image" Target="../media/image10.wmf"/><Relationship Id="rId2" Type="http://schemas.openxmlformats.org/officeDocument/2006/relationships/slideLayout" Target="../slideLayouts/slideLayout7.xml"/><Relationship Id="rId16" Type="http://schemas.openxmlformats.org/officeDocument/2006/relationships/oleObject" Target="../embeddings/oleObject20.bin"/><Relationship Id="rId20" Type="http://schemas.openxmlformats.org/officeDocument/2006/relationships/oleObject" Target="../embeddings/oleObject22.bin"/><Relationship Id="rId1" Type="http://schemas.openxmlformats.org/officeDocument/2006/relationships/vmlDrawing" Target="../drawings/vmlDrawing7.vml"/><Relationship Id="rId6" Type="http://schemas.openxmlformats.org/officeDocument/2006/relationships/oleObject" Target="../embeddings/oleObject15.bin"/><Relationship Id="rId11" Type="http://schemas.openxmlformats.org/officeDocument/2006/relationships/image" Target="../media/image18.wmf"/><Relationship Id="rId5" Type="http://schemas.openxmlformats.org/officeDocument/2006/relationships/image" Target="../media/image15.wmf"/><Relationship Id="rId15" Type="http://schemas.openxmlformats.org/officeDocument/2006/relationships/image" Target="../media/image20.wmf"/><Relationship Id="rId10" Type="http://schemas.openxmlformats.org/officeDocument/2006/relationships/oleObject" Target="../embeddings/oleObject17.bin"/><Relationship Id="rId19" Type="http://schemas.openxmlformats.org/officeDocument/2006/relationships/image" Target="../media/image21.wmf"/><Relationship Id="rId4" Type="http://schemas.openxmlformats.org/officeDocument/2006/relationships/oleObject" Target="../embeddings/oleObject14.bin"/><Relationship Id="rId9" Type="http://schemas.openxmlformats.org/officeDocument/2006/relationships/image" Target="../media/image17.wmf"/><Relationship Id="rId14" Type="http://schemas.openxmlformats.org/officeDocument/2006/relationships/oleObject" Target="../embeddings/oleObject19.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19.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4.bin"/><Relationship Id="rId11" Type="http://schemas.openxmlformats.org/officeDocument/2006/relationships/image" Target="../media/image26.wmf"/><Relationship Id="rId5" Type="http://schemas.openxmlformats.org/officeDocument/2006/relationships/image" Target="../media/image23.w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25.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image" Target="../media/image24.wmf"/><Relationship Id="rId3" Type="http://schemas.openxmlformats.org/officeDocument/2006/relationships/notesSlide" Target="../notesSlides/notesSlide20.xml"/><Relationship Id="rId7" Type="http://schemas.openxmlformats.org/officeDocument/2006/relationships/image" Target="../media/image28.wmf"/><Relationship Id="rId12"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8.bin"/><Relationship Id="rId11" Type="http://schemas.openxmlformats.org/officeDocument/2006/relationships/image" Target="../media/image23.wmf"/><Relationship Id="rId5" Type="http://schemas.openxmlformats.org/officeDocument/2006/relationships/image" Target="../media/image27.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29.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21.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3.bin"/><Relationship Id="rId5" Type="http://schemas.openxmlformats.org/officeDocument/2006/relationships/image" Target="../media/image25.wmf"/><Relationship Id="rId4" Type="http://schemas.openxmlformats.org/officeDocument/2006/relationships/oleObject" Target="../embeddings/oleObject32.bin"/><Relationship Id="rId9" Type="http://schemas.openxmlformats.org/officeDocument/2006/relationships/image" Target="../media/image30.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31.wmf"/><Relationship Id="rId4" Type="http://schemas.openxmlformats.org/officeDocument/2006/relationships/oleObject" Target="../embeddings/oleObject35.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notesSlide" Target="../notesSlides/notesSlide26.xml"/><Relationship Id="rId7"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3.wmf"/><Relationship Id="rId11" Type="http://schemas.openxmlformats.org/officeDocument/2006/relationships/image" Target="../media/image33.wmf"/><Relationship Id="rId5" Type="http://schemas.openxmlformats.org/officeDocument/2006/relationships/oleObject" Target="../embeddings/oleObject36.bin"/><Relationship Id="rId10" Type="http://schemas.openxmlformats.org/officeDocument/2006/relationships/oleObject" Target="../embeddings/oleObject38.bin"/><Relationship Id="rId4" Type="http://schemas.openxmlformats.org/officeDocument/2006/relationships/image" Target="../media/image34.wmf"/><Relationship Id="rId9" Type="http://schemas.openxmlformats.org/officeDocument/2006/relationships/image" Target="../media/image35.w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9.bin"/><Relationship Id="rId5" Type="http://schemas.openxmlformats.org/officeDocument/2006/relationships/image" Target="../media/image38.wmf"/><Relationship Id="rId4" Type="http://schemas.openxmlformats.org/officeDocument/2006/relationships/image" Target="../media/image37.wmf"/></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28.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43.png"/><Relationship Id="rId11" Type="http://schemas.openxmlformats.org/officeDocument/2006/relationships/image" Target="../media/image40.wmf"/><Relationship Id="rId5" Type="http://schemas.openxmlformats.org/officeDocument/2006/relationships/image" Target="../media/image42.wmf"/><Relationship Id="rId10" Type="http://schemas.openxmlformats.org/officeDocument/2006/relationships/oleObject" Target="../embeddings/oleObject41.bin"/><Relationship Id="rId4" Type="http://schemas.openxmlformats.org/officeDocument/2006/relationships/image" Target="../media/image41.png"/><Relationship Id="rId9" Type="http://schemas.openxmlformats.org/officeDocument/2006/relationships/image" Target="../media/image39.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 Id="rId9"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sr-Latn-RS"/>
              <a:t>Profesor dr Nenad Zrnić, izvodi sa predavanja</a:t>
            </a:r>
          </a:p>
        </p:txBody>
      </p:sp>
      <p:sp>
        <p:nvSpPr>
          <p:cNvPr id="2050" name="Rectangle 2"/>
          <p:cNvSpPr>
            <a:spLocks noGrp="1" noChangeArrowheads="1"/>
          </p:cNvSpPr>
          <p:nvPr>
            <p:ph type="ctrTitle"/>
          </p:nvPr>
        </p:nvSpPr>
        <p:spPr>
          <a:xfrm>
            <a:off x="685800" y="2130425"/>
            <a:ext cx="7772400" cy="1470025"/>
          </a:xfrm>
        </p:spPr>
        <p:txBody>
          <a:bodyPr anchor="ctr"/>
          <a:lstStyle/>
          <a:p>
            <a:r>
              <a:rPr lang="en-US" altLang="sr-Latn-RS" sz="4400"/>
              <a:t>Pogonske klase dizalica</a:t>
            </a:r>
          </a:p>
        </p:txBody>
      </p:sp>
      <p:sp>
        <p:nvSpPr>
          <p:cNvPr id="2051" name="Rectangle 3"/>
          <p:cNvSpPr>
            <a:spLocks noGrp="1" noChangeArrowheads="1"/>
          </p:cNvSpPr>
          <p:nvPr>
            <p:ph type="subTitle" idx="1"/>
          </p:nvPr>
        </p:nvSpPr>
        <p:spPr>
          <a:xfrm>
            <a:off x="1371600" y="3886200"/>
            <a:ext cx="6400800" cy="1752600"/>
          </a:xfrm>
        </p:spPr>
        <p:txBody>
          <a:bodyPr/>
          <a:lstStyle/>
          <a:p>
            <a:r>
              <a:rPr lang="en-US" altLang="sr-Latn-RS" sz="3200"/>
              <a:t>Klasifikacija dizalica i mehanizama u pogonske klase</a:t>
            </a:r>
          </a:p>
        </p:txBody>
      </p:sp>
      <p:pic>
        <p:nvPicPr>
          <p:cNvPr id="2052" name="Picture 4" descr="grb-Cme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90988" y="260350"/>
            <a:ext cx="96202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2473325" y="1304925"/>
            <a:ext cx="4197350" cy="90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76176" bIns="0" anchor="ctr">
            <a:spAutoFit/>
          </a:bodyPr>
          <a:lstStyle/>
          <a:p>
            <a:pPr algn="ctr"/>
            <a:r>
              <a:rPr lang="hr-HR" altLang="sr-Latn-RS" b="1"/>
              <a:t>KATEDRA  ZA  MEHANIZACIJU</a:t>
            </a:r>
          </a:p>
          <a:p>
            <a:pPr algn="ctr"/>
            <a:r>
              <a:rPr lang="hr-HR" altLang="sr-Latn-RS" b="1"/>
              <a:t>MAŠINSKI FAKULTET U BEOGRADU</a:t>
            </a:r>
          </a:p>
          <a:p>
            <a:pPr algn="ctr" eaLnBrk="0" hangingPunct="0"/>
            <a:endParaRPr lang="hr-HR" altLang="sr-Latn-R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2847975" y="109538"/>
            <a:ext cx="3448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Učestanost opterećivanja (FEM)</a:t>
            </a:r>
          </a:p>
        </p:txBody>
      </p:sp>
      <p:graphicFrame>
        <p:nvGraphicFramePr>
          <p:cNvPr id="22704" name="Group 176"/>
          <p:cNvGraphicFramePr>
            <a:graphicFrameLocks noGrp="1"/>
          </p:cNvGraphicFramePr>
          <p:nvPr/>
        </p:nvGraphicFramePr>
        <p:xfrm>
          <a:off x="754063" y="603250"/>
          <a:ext cx="7634287" cy="2465388"/>
        </p:xfrm>
        <a:graphic>
          <a:graphicData uri="http://schemas.openxmlformats.org/drawingml/2006/table">
            <a:tbl>
              <a:tblPr/>
              <a:tblGrid>
                <a:gridCol w="1327150"/>
                <a:gridCol w="3211512"/>
                <a:gridCol w="3095625"/>
              </a:tblGrid>
              <a:tr h="765175">
                <a:tc>
                  <a:txBody>
                    <a:bodyPr/>
                    <a:lstStyle>
                      <a:lvl1pPr indent="20638">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20638" algn="l"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Klasa učestanosti</a:t>
                      </a:r>
                      <a:endParaRPr kumimoji="0" lang="en-US" altLang="sr-Latn-RS" sz="14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20638" algn="l" defTabSz="914400" rtl="0" eaLnBrk="0" fontAlgn="base" latinLnBrk="0" hangingPunct="0">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opterećivanja </a:t>
                      </a:r>
                      <a:endParaRPr kumimoji="0" lang="en-US"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Konvencionalni broj radnih ciklusa</a:t>
                      </a:r>
                      <a:endParaRPr kumimoji="0" lang="en-US"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Primedba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6,3·10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a:t>
                      </a: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ciklusa/h)</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Slučajan, neregularan rad</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2,0·10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ciklusa/h)</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Redovna upotreba sa prekidima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5080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6,3·10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(30 ciklusa/h)</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Redovna upotreba, intezivan rad, sa malim prekidima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968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2,0·10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 </a:t>
                      </a: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ciklusa/h)</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Regularan, težak rad sa više od jedne smene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22705" name="Rectangle 177"/>
          <p:cNvSpPr>
            <a:spLocks noChangeArrowheads="1"/>
          </p:cNvSpPr>
          <p:nvPr/>
        </p:nvSpPr>
        <p:spPr bwMode="auto">
          <a:xfrm>
            <a:off x="0" y="3182938"/>
            <a:ext cx="914400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369888">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r>
              <a:rPr lang="hr-HR" altLang="sr-Latn-RS" b="1" i="1"/>
              <a:t>Stanje opterećenosti</a:t>
            </a:r>
          </a:p>
          <a:p>
            <a:pPr algn="ctr"/>
            <a:endParaRPr lang="en-US" altLang="sr-Latn-RS"/>
          </a:p>
          <a:p>
            <a:r>
              <a:rPr lang="hr-HR" altLang="sr-Latn-RS"/>
              <a:t>Stanje opterećenosti ili spektar opterećenja, pokazuje koliko puta dizalica podiže naznačeni (maksimalni) teret Q</a:t>
            </a:r>
            <a:r>
              <a:rPr lang="hr-HR" altLang="sr-Latn-RS" baseline="-25000"/>
              <a:t>n</a:t>
            </a:r>
            <a:r>
              <a:rPr lang="hr-HR" altLang="sr-Latn-RS"/>
              <a:t> ili neki manji teret Q. Ovo je jedan od najvažnijih faktora koji karakteriše težinu rada dizalice. Ovaj pojam se karakteriše spektrom podignutih tereta, koji označava broj ciklusa u kojima se postiže određeni razlomak nazivnog opterećenja. U praksi su usvojena 4 konvencionalna stanja opterećenosti - spektra opterećenja, koji se izražavaju preko </a:t>
            </a:r>
            <a:r>
              <a:rPr lang="hr-HR" altLang="sr-Latn-RS" b="1"/>
              <a:t>koeficijenta spektra optere</a:t>
            </a:r>
            <a:r>
              <a:rPr lang="sr-Latn-CS" altLang="sr-Latn-RS" b="1"/>
              <a:t>ć</a:t>
            </a:r>
            <a:r>
              <a:rPr lang="hr-HR" altLang="sr-Latn-RS" b="1"/>
              <a:t>enja</a:t>
            </a:r>
            <a:r>
              <a:rPr lang="hr-HR" altLang="sr-Latn-RS"/>
              <a:t> K.</a:t>
            </a:r>
            <a:endParaRPr lang="en-US" altLang="sr-Latn-RS"/>
          </a:p>
          <a:p>
            <a:r>
              <a:rPr lang="hr-HR" altLang="sr-Latn-RS" b="1"/>
              <a:t>Koeficijent spektra opterećenja</a:t>
            </a:r>
            <a:r>
              <a:rPr lang="hr-HR" altLang="sr-Latn-RS"/>
              <a:t> (</a:t>
            </a:r>
            <a:r>
              <a:rPr lang="hr-HR" altLang="sr-Latn-RS" b="1"/>
              <a:t>koeficijent kolektiva opterećenja</a:t>
            </a:r>
            <a:r>
              <a:rPr lang="hr-HR" altLang="sr-Latn-RS"/>
              <a:t>) se određuje izrazom:</a:t>
            </a:r>
          </a:p>
        </p:txBody>
      </p:sp>
      <p:sp>
        <p:nvSpPr>
          <p:cNvPr id="22707" name="Rectangle 179"/>
          <p:cNvSpPr>
            <a:spLocks noChangeArrowheads="1"/>
          </p:cNvSpPr>
          <p:nvPr/>
        </p:nvSpPr>
        <p:spPr bwMode="auto">
          <a:xfrm>
            <a:off x="0" y="3148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sp>
        <p:nvSpPr>
          <p:cNvPr id="22709" name="Rectangle 181"/>
          <p:cNvSpPr>
            <a:spLocks noChangeArrowheads="1"/>
          </p:cNvSpPr>
          <p:nvPr/>
        </p:nvSpPr>
        <p:spPr bwMode="auto">
          <a:xfrm>
            <a:off x="0" y="3148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22708" name="Object 180"/>
          <p:cNvGraphicFramePr>
            <a:graphicFrameLocks noChangeAspect="1"/>
          </p:cNvGraphicFramePr>
          <p:nvPr/>
        </p:nvGraphicFramePr>
        <p:xfrm>
          <a:off x="179388" y="5805488"/>
          <a:ext cx="2089150" cy="927100"/>
        </p:xfrm>
        <a:graphic>
          <a:graphicData uri="http://schemas.openxmlformats.org/presentationml/2006/ole">
            <mc:AlternateContent xmlns:mc="http://schemas.openxmlformats.org/markup-compatibility/2006">
              <mc:Choice xmlns:v="urn:schemas-microsoft-com:vml" Requires="v">
                <p:oleObj spid="_x0000_s22710" name="Equation" r:id="rId4" imgW="1270000" imgH="558800" progId="Equation.DSMT4">
                  <p:embed/>
                </p:oleObj>
              </mc:Choice>
              <mc:Fallback>
                <p:oleObj name="Equation" r:id="rId4" imgW="1270000" imgH="558800" progId="Equation.DSMT4">
                  <p:embed/>
                  <p:pic>
                    <p:nvPicPr>
                      <p:cNvPr id="0" name="Object 18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5805488"/>
                        <a:ext cx="2089150"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0" y="0"/>
            <a:ext cx="9144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a:t>gde su:</a:t>
            </a:r>
            <a:endParaRPr lang="en-US" altLang="sr-Latn-RS"/>
          </a:p>
          <a:p>
            <a:r>
              <a:rPr lang="hr-HR" altLang="sr-Latn-RS"/>
              <a:t>C</a:t>
            </a:r>
            <a:r>
              <a:rPr lang="en-US" altLang="sr-Latn-RS" baseline="-25000"/>
              <a:t>i</a:t>
            </a:r>
            <a:r>
              <a:rPr lang="hr-HR" altLang="sr-Latn-RS"/>
              <a:t>=srednji broj ciklusa rada za svaki nivo opterećenja, </a:t>
            </a:r>
            <a:r>
              <a:rPr lang="en-US" altLang="sr-Latn-RS"/>
              <a:t>C</a:t>
            </a:r>
            <a:r>
              <a:rPr lang="en-US" altLang="sr-Latn-RS" baseline="-25000"/>
              <a:t>i</a:t>
            </a:r>
            <a:r>
              <a:rPr lang="en-US" altLang="sr-Latn-RS"/>
              <a:t>=C</a:t>
            </a:r>
            <a:r>
              <a:rPr lang="en-US" altLang="sr-Latn-RS" baseline="-25000"/>
              <a:t>1</a:t>
            </a:r>
            <a:r>
              <a:rPr lang="en-US" altLang="sr-Latn-RS"/>
              <a:t>,C</a:t>
            </a:r>
            <a:r>
              <a:rPr lang="en-US" altLang="sr-Latn-RS" baseline="-25000"/>
              <a:t>2</a:t>
            </a:r>
            <a:r>
              <a:rPr lang="en-US" altLang="sr-Latn-RS"/>
              <a:t>,C</a:t>
            </a:r>
            <a:r>
              <a:rPr lang="en-US" altLang="sr-Latn-RS" baseline="-25000"/>
              <a:t>3</a:t>
            </a:r>
            <a:r>
              <a:rPr lang="en-US" altLang="sr-Latn-RS"/>
              <a:t>, …,C</a:t>
            </a:r>
            <a:r>
              <a:rPr lang="en-US" altLang="sr-Latn-RS" baseline="-25000"/>
              <a:t>n</a:t>
            </a:r>
            <a:r>
              <a:rPr lang="en-US" altLang="sr-Latn-RS"/>
              <a:t>.</a:t>
            </a:r>
          </a:p>
          <a:p>
            <a:r>
              <a:rPr lang="hr-HR" altLang="sr-Latn-RS"/>
              <a:t>C</a:t>
            </a:r>
            <a:r>
              <a:rPr lang="hr-HR" altLang="sr-Latn-RS" baseline="-25000"/>
              <a:t>T</a:t>
            </a:r>
            <a:r>
              <a:rPr lang="hr-HR" altLang="sr-Latn-RS"/>
              <a:t>=ukupan    broj    svih    posebnih   ciklusa   za   sve    nivoe    podizanja</a:t>
            </a:r>
          </a:p>
        </p:txBody>
      </p:sp>
      <p:sp>
        <p:nvSpPr>
          <p:cNvPr id="24582" name="Rectangle 6"/>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sp>
        <p:nvSpPr>
          <p:cNvPr id="24584" name="Rectangle 8"/>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24583" name="Object 7"/>
          <p:cNvGraphicFramePr>
            <a:graphicFrameLocks noChangeAspect="1"/>
          </p:cNvGraphicFramePr>
          <p:nvPr/>
        </p:nvGraphicFramePr>
        <p:xfrm>
          <a:off x="107950" y="981075"/>
          <a:ext cx="3384550" cy="731838"/>
        </p:xfrm>
        <a:graphic>
          <a:graphicData uri="http://schemas.openxmlformats.org/presentationml/2006/ole">
            <mc:AlternateContent xmlns:mc="http://schemas.openxmlformats.org/markup-compatibility/2006">
              <mc:Choice xmlns:v="urn:schemas-microsoft-com:vml" Requires="v">
                <p:oleObj spid="_x0000_s24594" name="Equation" r:id="rId4" imgW="1981200" imgH="431800" progId="Equation.DSMT4">
                  <p:embed/>
                </p:oleObj>
              </mc:Choice>
              <mc:Fallback>
                <p:oleObj name="Equation" r:id="rId4" imgW="1981200" imgH="43180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981075"/>
                        <a:ext cx="3384550" cy="731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5" name="Rectangle 9"/>
          <p:cNvSpPr>
            <a:spLocks noChangeArrowheads="1"/>
          </p:cNvSpPr>
          <p:nvPr/>
        </p:nvSpPr>
        <p:spPr bwMode="auto">
          <a:xfrm>
            <a:off x="0" y="1844675"/>
            <a:ext cx="488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Qi=broj pojedinih posebnih nivoa opterećenja,</a:t>
            </a:r>
            <a:r>
              <a:rPr lang="en-US" altLang="sr-Latn-RS"/>
              <a:t> </a:t>
            </a:r>
          </a:p>
        </p:txBody>
      </p:sp>
      <p:sp>
        <p:nvSpPr>
          <p:cNvPr id="24587" name="Rectangle 11"/>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24586" name="Object 10"/>
          <p:cNvGraphicFramePr>
            <a:graphicFrameLocks noChangeAspect="1"/>
          </p:cNvGraphicFramePr>
          <p:nvPr/>
        </p:nvGraphicFramePr>
        <p:xfrm>
          <a:off x="4932363" y="1773238"/>
          <a:ext cx="2232025" cy="403225"/>
        </p:xfrm>
        <a:graphic>
          <a:graphicData uri="http://schemas.openxmlformats.org/presentationml/2006/ole">
            <mc:AlternateContent xmlns:mc="http://schemas.openxmlformats.org/markup-compatibility/2006">
              <mc:Choice xmlns:v="urn:schemas-microsoft-com:vml" Requires="v">
                <p:oleObj spid="_x0000_s24595" name="Equation" r:id="rId6" imgW="1270000" imgH="228600" progId="Equation.DSMT4">
                  <p:embed/>
                </p:oleObj>
              </mc:Choice>
              <mc:Fallback>
                <p:oleObj name="Equation" r:id="rId6" imgW="1270000" imgH="228600" progId="Equation.DSMT4">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32363" y="1773238"/>
                        <a:ext cx="2232025"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9" name="Rectangle 13"/>
          <p:cNvSpPr>
            <a:spLocks noChangeArrowheads="1"/>
          </p:cNvSpPr>
          <p:nvPr/>
        </p:nvSpPr>
        <p:spPr bwMode="auto">
          <a:xfrm>
            <a:off x="1476375" y="2414588"/>
            <a:ext cx="28813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hr-HR" altLang="sr-Latn-RS"/>
              <a:t>je </a:t>
            </a:r>
            <a:r>
              <a:rPr lang="sr-Latn-CS" altLang="sr-Latn-RS"/>
              <a:t>naznačeno opterećenje</a:t>
            </a:r>
            <a:endParaRPr lang="en-US" altLang="sr-Latn-RS"/>
          </a:p>
        </p:txBody>
      </p:sp>
      <p:graphicFrame>
        <p:nvGraphicFramePr>
          <p:cNvPr id="24588" name="Object 12"/>
          <p:cNvGraphicFramePr>
            <a:graphicFrameLocks noChangeAspect="1"/>
          </p:cNvGraphicFramePr>
          <p:nvPr/>
        </p:nvGraphicFramePr>
        <p:xfrm>
          <a:off x="179388" y="2349500"/>
          <a:ext cx="1223962" cy="458788"/>
        </p:xfrm>
        <a:graphic>
          <a:graphicData uri="http://schemas.openxmlformats.org/presentationml/2006/ole">
            <mc:AlternateContent xmlns:mc="http://schemas.openxmlformats.org/markup-compatibility/2006">
              <mc:Choice xmlns:v="urn:schemas-microsoft-com:vml" Requires="v">
                <p:oleObj spid="_x0000_s24596" name="Equation" r:id="rId8" imgW="609600" imgH="228600" progId="Equation.DSMT4">
                  <p:embed/>
                </p:oleObj>
              </mc:Choice>
              <mc:Fallback>
                <p:oleObj name="Equation" r:id="rId8" imgW="609600" imgH="228600" progId="Equation.DSMT4">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2349500"/>
                        <a:ext cx="1223962"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90" name="Rectangle 14"/>
          <p:cNvSpPr>
            <a:spLocks noChangeArrowheads="1"/>
          </p:cNvSpPr>
          <p:nvPr/>
        </p:nvSpPr>
        <p:spPr bwMode="auto">
          <a:xfrm>
            <a:off x="0" y="2924175"/>
            <a:ext cx="8782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Ako se prethodna jednačina razvije dobija se</a:t>
            </a:r>
            <a:r>
              <a:rPr lang="en-US" altLang="sr-Latn-RS"/>
              <a:t> i</a:t>
            </a:r>
            <a:r>
              <a:rPr lang="sr-Latn-CS" altLang="sr-Latn-RS"/>
              <a:t>zraz za koeficijent spektra opterećenja</a:t>
            </a:r>
            <a:r>
              <a:rPr lang="hr-HR" altLang="sr-Latn-RS"/>
              <a:t>:</a:t>
            </a:r>
          </a:p>
        </p:txBody>
      </p:sp>
      <p:sp>
        <p:nvSpPr>
          <p:cNvPr id="24592" name="Rectangle 16"/>
          <p:cNvSpPr>
            <a:spLocks noChangeArrowheads="1"/>
          </p:cNvSpPr>
          <p:nvPr/>
        </p:nvSpPr>
        <p:spPr bwMode="auto">
          <a:xfrm>
            <a:off x="0" y="3176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24591" name="Object 15"/>
          <p:cNvGraphicFramePr>
            <a:graphicFrameLocks noChangeAspect="1"/>
          </p:cNvGraphicFramePr>
          <p:nvPr/>
        </p:nvGraphicFramePr>
        <p:xfrm>
          <a:off x="0" y="3429000"/>
          <a:ext cx="6516688" cy="858838"/>
        </p:xfrm>
        <a:graphic>
          <a:graphicData uri="http://schemas.openxmlformats.org/presentationml/2006/ole">
            <mc:AlternateContent xmlns:mc="http://schemas.openxmlformats.org/markup-compatibility/2006">
              <mc:Choice xmlns:v="urn:schemas-microsoft-com:vml" Requires="v">
                <p:oleObj spid="_x0000_s24597" name="Equation" r:id="rId10" imgW="3835400" imgH="508000" progId="Equation.DSMT4">
                  <p:embed/>
                </p:oleObj>
              </mc:Choice>
              <mc:Fallback>
                <p:oleObj name="Equation" r:id="rId10" imgW="3835400" imgH="508000" progId="Equation.DSMT4">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3429000"/>
                        <a:ext cx="6516688" cy="858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93" name="Rectangle 17"/>
          <p:cNvSpPr>
            <a:spLocks noChangeArrowheads="1"/>
          </p:cNvSpPr>
          <p:nvPr/>
        </p:nvSpPr>
        <p:spPr bwMode="auto">
          <a:xfrm>
            <a:off x="0" y="4365625"/>
            <a:ext cx="9144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sr-Latn-CS" altLang="sr-Latn-RS"/>
              <a:t>Očigledno je da </a:t>
            </a:r>
            <a:r>
              <a:rPr lang="en-US" altLang="sr-Latn-RS"/>
              <a:t> </a:t>
            </a:r>
            <a:r>
              <a:rPr lang="en-US" altLang="sr-Latn-RS" b="1"/>
              <a:t>koeficijent </a:t>
            </a:r>
            <a:r>
              <a:rPr lang="sr-Latn-CS" altLang="sr-Latn-RS" b="1"/>
              <a:t>spektra opterećenja </a:t>
            </a:r>
            <a:r>
              <a:rPr lang="en-US" altLang="sr-Latn-RS" b="1"/>
              <a:t>(K) zavisi od:</a:t>
            </a:r>
            <a:endParaRPr lang="sr-Latn-CS" altLang="sr-Latn-RS" b="1"/>
          </a:p>
          <a:p>
            <a:endParaRPr lang="en-US" altLang="sr-Latn-RS" b="1"/>
          </a:p>
          <a:p>
            <a:r>
              <a:rPr lang="en-US" altLang="sr-Latn-RS"/>
              <a:t>-</a:t>
            </a:r>
            <a:r>
              <a:rPr lang="en-US" altLang="sr-Latn-RS" b="1"/>
              <a:t>broja ciklusa rada za svaki nivo opterećenja</a:t>
            </a:r>
            <a:r>
              <a:rPr lang="sr-Latn-CS" altLang="sr-Latn-RS" b="1"/>
              <a:t>,</a:t>
            </a:r>
            <a:endParaRPr lang="en-US" altLang="sr-Latn-RS" b="1"/>
          </a:p>
          <a:p>
            <a:r>
              <a:rPr lang="en-US" altLang="sr-Latn-RS" b="1"/>
              <a:t>-ukupnog broja svih posebnih ciklusa za sve nivoe opterećenja</a:t>
            </a:r>
            <a:r>
              <a:rPr lang="sr-Latn-CS" altLang="sr-Latn-RS" b="1"/>
              <a:t>,</a:t>
            </a:r>
            <a:endParaRPr lang="en-US" altLang="sr-Latn-RS" b="1"/>
          </a:p>
          <a:p>
            <a:r>
              <a:rPr lang="en-US" altLang="sr-Latn-RS" b="1"/>
              <a:t>-broja posebnih nivoa opterećenja</a:t>
            </a:r>
            <a:r>
              <a:rPr lang="sr-Latn-CS" altLang="sr-Latn-RS" b="1"/>
              <a:t>,</a:t>
            </a:r>
            <a:endParaRPr lang="en-US" altLang="sr-Latn-RS" b="1"/>
          </a:p>
          <a:p>
            <a:r>
              <a:rPr lang="en-US" altLang="sr-Latn-RS" b="1"/>
              <a:t>-naz</a:t>
            </a:r>
            <a:r>
              <a:rPr lang="sr-Latn-CS" altLang="sr-Latn-RS" b="1"/>
              <a:t>načenog</a:t>
            </a:r>
            <a:r>
              <a:rPr lang="en-US" altLang="sr-Latn-RS" b="1"/>
              <a:t> </a:t>
            </a:r>
            <a:r>
              <a:rPr lang="sr-Latn-CS" altLang="sr-Latn-RS" b="1"/>
              <a:t>(nazivnog) </a:t>
            </a:r>
            <a:r>
              <a:rPr lang="en-US" altLang="sr-Latn-RS" b="1"/>
              <a:t>opterećenja</a:t>
            </a:r>
            <a:r>
              <a:rPr lang="sr-Latn-CS" altLang="sr-Latn-RS" b="1"/>
              <a:t>.</a:t>
            </a:r>
          </a:p>
          <a:p>
            <a:endParaRPr lang="sr-Latn-CS" altLang="sr-Latn-RS"/>
          </a:p>
          <a:p>
            <a:r>
              <a:rPr lang="en-US" altLang="sr-Latn-RS"/>
              <a:t>Na taj način je formirana tabela za stanje opterećenosti</a:t>
            </a:r>
            <a:r>
              <a:rPr lang="sr-Latn-CS" altLang="sr-Latn-RS"/>
              <a:t>, prema ISO 4301/1</a:t>
            </a:r>
            <a:r>
              <a:rPr lang="en-US" altLang="sr-Latn-RS"/>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756" name="Group 132"/>
          <p:cNvGraphicFramePr>
            <a:graphicFrameLocks noGrp="1"/>
          </p:cNvGraphicFramePr>
          <p:nvPr/>
        </p:nvGraphicFramePr>
        <p:xfrm>
          <a:off x="900113" y="260350"/>
          <a:ext cx="7416800" cy="2452688"/>
        </p:xfrm>
        <a:graphic>
          <a:graphicData uri="http://schemas.openxmlformats.org/drawingml/2006/table">
            <a:tbl>
              <a:tblPr/>
              <a:tblGrid>
                <a:gridCol w="1966912"/>
                <a:gridCol w="1795463"/>
                <a:gridCol w="3654425"/>
              </a:tblGrid>
              <a:tr h="388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Stanje opterećenosti</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Koeficijent K</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Opis stanja opterećenosti</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19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lako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0,125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Dizalica izuzetno diže nazivni teret, a stalno diže manje terete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 srednje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Dizalica retko diže nazivni teret a obično diže terete oko 1/3 nazivnog tereta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0,50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Dizalica često diže nazivni teret a stalno terete između 1/3 i 2/3 nazivnog tereta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937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vrlo 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Dizalica po pravilu diže terete bliske nazivnom teretu</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26757" name="Rectangle 133"/>
          <p:cNvSpPr>
            <a:spLocks noChangeArrowheads="1"/>
          </p:cNvSpPr>
          <p:nvPr/>
        </p:nvSpPr>
        <p:spPr bwMode="auto">
          <a:xfrm>
            <a:off x="-36513" y="2849563"/>
            <a:ext cx="9144001"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sr-Latn-RS"/>
              <a:t>Pogonski mehanizmi dizalica su u radu različito opterećeni. Na jednoj dizalici njeni pogoni takođe nisu podjednako opterećeni. Pogon dizanja može biti veoma opterećen kod jedne dizalice, a pogon kretanja veoma malo.</a:t>
            </a:r>
            <a:r>
              <a:rPr lang="sr-Latn-CS" altLang="sr-Latn-RS"/>
              <a:t> Npr. kod obalskih kontejnerskih dizalica opterećeni su pogoni dizanja i kretanja kolica, dok je pogon kretanja cele dizalice malo opterećen i koristi se isključivo za pozicioniranje dizalice na mestu pretovara u luci.</a:t>
            </a:r>
          </a:p>
          <a:p>
            <a:pPr algn="just"/>
            <a:endParaRPr lang="sr-Latn-CS" altLang="sr-Latn-RS"/>
          </a:p>
          <a:p>
            <a:r>
              <a:rPr lang="hr-HR" altLang="sr-Latn-RS" b="1" i="1"/>
              <a:t>Određivanje pogonske klase</a:t>
            </a:r>
          </a:p>
          <a:p>
            <a:endParaRPr lang="hr-HR" altLang="sr-Latn-RS"/>
          </a:p>
          <a:p>
            <a:r>
              <a:rPr lang="hr-HR" altLang="sr-Latn-RS"/>
              <a:t>Na osnovu faktora klase korišćenja odnosno učestanosti opterećivanja i faktora stanja opterećenosti, sve dizalice i sklopni delovi podeljeni su u osam (ISO 4301/1), odnosno šest klasa (FEM), koje su date u tabelama na sledećem slajdu.</a:t>
            </a:r>
            <a:endParaRPr lang="en-US" altLang="sr-Latn-R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1116013" y="44450"/>
            <a:ext cx="687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pl-PL" altLang="sr-Latn-RS"/>
              <a:t>Pogonske klase dizalica i sklopnih delova, </a:t>
            </a:r>
            <a:r>
              <a:rPr lang="hr-HR" altLang="sr-Latn-RS"/>
              <a:t>ISO 4301 /1 -1986 god.</a:t>
            </a:r>
          </a:p>
        </p:txBody>
      </p:sp>
      <p:graphicFrame>
        <p:nvGraphicFramePr>
          <p:cNvPr id="29239" name="Group 567"/>
          <p:cNvGraphicFramePr>
            <a:graphicFrameLocks noGrp="1"/>
          </p:cNvGraphicFramePr>
          <p:nvPr/>
        </p:nvGraphicFramePr>
        <p:xfrm>
          <a:off x="755650" y="476250"/>
          <a:ext cx="7632700" cy="2301875"/>
        </p:xfrm>
        <a:graphic>
          <a:graphicData uri="http://schemas.openxmlformats.org/drawingml/2006/table">
            <a:tbl>
              <a:tblPr/>
              <a:tblGrid>
                <a:gridCol w="1500188"/>
                <a:gridCol w="1244600"/>
                <a:gridCol w="508000"/>
                <a:gridCol w="500062"/>
                <a:gridCol w="514350"/>
                <a:gridCol w="417513"/>
                <a:gridCol w="461962"/>
                <a:gridCol w="460375"/>
                <a:gridCol w="523875"/>
                <a:gridCol w="514350"/>
                <a:gridCol w="473075"/>
                <a:gridCol w="514350"/>
              </a:tblGrid>
              <a:tr h="250825">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Stanje opterećenosti</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Koeficijent spektra opterećenja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gridSpan="10">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Klasa korišćenja i maksimalni broj radnih ciklusa</a:t>
                      </a:r>
                      <a:endParaRPr kumimoji="0" lang="en-US" altLang="sr-Latn-RS"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r>
              <a:tr h="255588">
                <a:tc vMerge="1">
                  <a:txBody>
                    <a:bodyPr/>
                    <a:lstStyle/>
                    <a:p>
                      <a:endParaRPr lang="sr-Latn-RS"/>
                    </a:p>
                  </a:txBody>
                  <a:tcPr/>
                </a:tc>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25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25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2500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1"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1"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Arial" panose="020B0604020202020204" pitchFamily="34" charset="0"/>
                        </a:rPr>
                        <a:t>K</a:t>
                      </a:r>
                      <a:r>
                        <a:rPr kumimoji="0" lang="sr-Latn-CS" altLang="sr-Latn-RS" sz="1400" b="1" i="0" u="none" strike="noStrike" cap="none" normalizeH="0" baseline="-25000" smtClean="0">
                          <a:ln>
                            <a:noFill/>
                          </a:ln>
                          <a:solidFill>
                            <a:schemeClr val="tx1"/>
                          </a:solidFill>
                          <a:effectLst/>
                          <a:latin typeface="Arial" panose="020B0604020202020204" pitchFamily="34" charset="0"/>
                        </a:rPr>
                        <a:t>6</a:t>
                      </a:r>
                      <a:endParaRPr kumimoji="0" lang="en-U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9</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19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lako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0,125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kumimoji="0" lang="en-US" altLang="sr-Latn-RS" sz="1400" b="1"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19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 srednje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kumimoji="0" lang="en-US" altLang="sr-Latn-RS" sz="1400" b="1"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kumimoji="0" lang="en-US" altLang="sr-Latn-RS" sz="1400" b="1"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937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vrlo 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kumimoji="0" lang="en-US" altLang="sr-Latn-RS" sz="1400" b="1"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29240" name="Rectangle 568"/>
          <p:cNvSpPr>
            <a:spLocks noChangeArrowheads="1"/>
          </p:cNvSpPr>
          <p:nvPr/>
        </p:nvSpPr>
        <p:spPr bwMode="auto">
          <a:xfrm>
            <a:off x="1870075" y="3062288"/>
            <a:ext cx="536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Pogonske klase dizalica i sklopnih delova po FEM</a:t>
            </a:r>
            <a:r>
              <a:rPr lang="en-US" altLang="sr-Latn-RS"/>
              <a:t> </a:t>
            </a:r>
          </a:p>
        </p:txBody>
      </p:sp>
      <p:graphicFrame>
        <p:nvGraphicFramePr>
          <p:cNvPr id="29528" name="Group 856"/>
          <p:cNvGraphicFramePr>
            <a:graphicFrameLocks noGrp="1"/>
          </p:cNvGraphicFramePr>
          <p:nvPr/>
        </p:nvGraphicFramePr>
        <p:xfrm>
          <a:off x="539750" y="3644900"/>
          <a:ext cx="7991475" cy="2954338"/>
        </p:xfrm>
        <a:graphic>
          <a:graphicData uri="http://schemas.openxmlformats.org/drawingml/2006/table">
            <a:tbl>
              <a:tblPr/>
              <a:tblGrid>
                <a:gridCol w="1520825"/>
                <a:gridCol w="1285875"/>
                <a:gridCol w="1276350"/>
                <a:gridCol w="1276350"/>
                <a:gridCol w="1293813"/>
                <a:gridCol w="1338262"/>
              </a:tblGrid>
              <a:tr h="269875">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Stanje opterećenosti</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Koeficijent spektra opterećenja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grid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Učestanost opterećivanja</a:t>
                      </a:r>
                      <a:endParaRPr kumimoji="0" lang="en-US" altLang="sr-Latn-RS"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sr-Latn-RS"/>
                    </a:p>
                  </a:txBody>
                  <a:tcPr/>
                </a:tc>
                <a:tc hMerge="1">
                  <a:txBody>
                    <a:bodyPr/>
                    <a:lstStyle/>
                    <a:p>
                      <a:endParaRPr lang="sr-Latn-RS"/>
                    </a:p>
                  </a:txBody>
                  <a:tcPr/>
                </a:tc>
                <a:tc hMerge="1">
                  <a:txBody>
                    <a:bodyPr/>
                    <a:lstStyle/>
                    <a:p>
                      <a:endParaRPr lang="sr-Latn-RS"/>
                    </a:p>
                  </a:txBody>
                  <a:tcPr/>
                </a:tc>
              </a:tr>
              <a:tr h="265113">
                <a:tc vMerge="1">
                  <a:txBody>
                    <a:bodyPr/>
                    <a:lstStyle/>
                    <a:p>
                      <a:endParaRPr lang="sr-Latn-RS"/>
                    </a:p>
                  </a:txBody>
                  <a:tcPr/>
                </a:tc>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 6,3·10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3ciklusa/h</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hr-HR"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  2,0·10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30000" smtClean="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rPr>
                        <a:t>10 ciklusa/h</a:t>
                      </a:r>
                      <a:endParaRPr kumimoji="0" lang="hr-HR" altLang="sr-Latn-RS" sz="1400" b="1"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hr-HR"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hr-HR"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   6,3·10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30000" smtClean="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rPr>
                        <a:t>30 ciklusa/h</a:t>
                      </a:r>
                      <a:endParaRPr kumimoji="0" lang="hr-HR" altLang="sr-Latn-RS" sz="1400" b="1"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hr-HR"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hr-HR"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  2,0·10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400" b="1" i="0" u="none" strike="noStrike" cap="none" normalizeH="0" baseline="30000" smtClean="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rPr>
                        <a:t>100 ciklusa/h</a:t>
                      </a:r>
                      <a:endParaRPr kumimoji="0" lang="hr-HR" altLang="sr-Latn-RS" sz="1400" b="1"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hr-HR"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lako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0,125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 srednje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9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968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vrlo 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0" y="44450"/>
            <a:ext cx="9144000" cy="11906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hr-HR" altLang="sr-Latn-RS" b="1" i="1"/>
              <a:t>Približna podele dizalica u pogonske klase</a:t>
            </a:r>
          </a:p>
          <a:p>
            <a:r>
              <a:rPr lang="hr-HR" altLang="sr-Latn-RS"/>
              <a:t>Vrlo često je teško odrediti odnosno dobiti stvarne podatke za navedene parametre koji bliže definišu pogonsku klasu dizalice, pa se pogonska klasa dizalice može odrediti na osnovu njene namene a prema sledećoj tabeli.</a:t>
            </a:r>
          </a:p>
        </p:txBody>
      </p:sp>
      <p:graphicFrame>
        <p:nvGraphicFramePr>
          <p:cNvPr id="31250" name="Group 530"/>
          <p:cNvGraphicFramePr>
            <a:graphicFrameLocks noGrp="1"/>
          </p:cNvGraphicFramePr>
          <p:nvPr/>
        </p:nvGraphicFramePr>
        <p:xfrm>
          <a:off x="0" y="1196975"/>
          <a:ext cx="9144000" cy="5826125"/>
        </p:xfrm>
        <a:graphic>
          <a:graphicData uri="http://schemas.openxmlformats.org/drawingml/2006/table">
            <a:tbl>
              <a:tblPr/>
              <a:tblGrid>
                <a:gridCol w="4157663"/>
                <a:gridCol w="1754187"/>
                <a:gridCol w="1647825"/>
                <a:gridCol w="1584325"/>
              </a:tblGrid>
              <a:tr h="2698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Vrsta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Učestanost opterećivanja</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Stanje opterećenosti</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Klasa</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0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1.Mosne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19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2.Montažne i demontažne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19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3.Skladišne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3-4-5</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0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4.Radionićke dizalice sa kukom</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19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5.Dizalice sa grabilicom</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B-C-D</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1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6.Dizalice na prostoru za otpad ili magnetne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19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7.Livačke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8.Dizalice za opsluživanje čekića sa slobodnim padom</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0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9.Striper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C-D</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10.Dizalice za opsluživanje dubinskih peći</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19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11.Dizalice za šaržiranje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C-D</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19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12.Kovačke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C-D</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0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13.Dizalice sa teleskopskom strelom</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98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14.Portalne dizalice sa kukom za teret za skladištenje materijala</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19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15.Portalne dizalice sa grabilicom</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B-C-D</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59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16.Portalne dizalice sa kukom za utovar i istovar vozila</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59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17.Portalne dizalice za skladišni prostor</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B-C-D</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5-6</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74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18.Portalne dizalice za istovar materijala</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A-B</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2-3-4</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619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19.Kontejnerske dizalice</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189" name="Group 421"/>
          <p:cNvGraphicFramePr>
            <a:graphicFrameLocks noGrp="1"/>
          </p:cNvGraphicFramePr>
          <p:nvPr/>
        </p:nvGraphicFramePr>
        <p:xfrm>
          <a:off x="684213" y="549275"/>
          <a:ext cx="7848600" cy="5761038"/>
        </p:xfrm>
        <a:graphic>
          <a:graphicData uri="http://schemas.openxmlformats.org/drawingml/2006/table">
            <a:tbl>
              <a:tblPr/>
              <a:tblGrid>
                <a:gridCol w="3559175"/>
                <a:gridCol w="1501775"/>
                <a:gridCol w="1427162"/>
                <a:gridCol w="1360488"/>
              </a:tblGrid>
              <a:tr h="388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Vrsta dizalice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Učestanost opterećivanja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Stanje opterećenosti</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Klasa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619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20.Obrtne dizalice za utovar i istovar materijala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A-B</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21 .Obrtne dizalice sa kukom</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9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22.Obrtne dizalice sa grabilicom</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B-C-D</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5-6</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23.Heling-dizalice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9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24.Lučke dizalice sa kukom</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25.Lučke dizalice sa grabilicom</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5-6</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619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26.Obrtne dizalice za neuobičajeni pogon</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27.Plovne dizalice sa kukom</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A-B</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9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28.Plovne dizalice sa grabilicom</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A-B</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9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29.Građevinske dizalice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A-B</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571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30.Dizalice za raščišćavanje pruge posle nesreće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19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31.Brodske dizalice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32.Veiosiped dizalice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B-C</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33.Derik dizalice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937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34.Mačka na kretnoj šini (zavisno od vrste primene)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4-5-6</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 Box 4"/>
          <p:cNvSpPr txBox="1">
            <a:spLocks noChangeArrowheads="1"/>
          </p:cNvSpPr>
          <p:nvPr/>
        </p:nvSpPr>
        <p:spPr bwMode="auto">
          <a:xfrm>
            <a:off x="2652713" y="260350"/>
            <a:ext cx="3790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r-Latn-CS" altLang="sr-Latn-RS"/>
              <a:t>Važeći standard </a:t>
            </a:r>
            <a:r>
              <a:rPr lang="sv-SE" altLang="sr-Latn-RS" b="1"/>
              <a:t>SRPS EN 13001-1</a:t>
            </a:r>
            <a:endParaRPr lang="en-US" altLang="sr-Latn-RS" b="1"/>
          </a:p>
        </p:txBody>
      </p:sp>
      <p:sp>
        <p:nvSpPr>
          <p:cNvPr id="68613" name="Rectangle 5"/>
          <p:cNvSpPr>
            <a:spLocks noChangeArrowheads="1"/>
          </p:cNvSpPr>
          <p:nvPr/>
        </p:nvSpPr>
        <p:spPr bwMode="auto">
          <a:xfrm>
            <a:off x="2224088" y="700088"/>
            <a:ext cx="4654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sr-Latn-CS" altLang="sr-Latn-RS"/>
              <a:t>Bezbednost dizalica – Konstrukcija uopšte –</a:t>
            </a:r>
            <a:endParaRPr lang="en-US" altLang="sr-Latn-RS"/>
          </a:p>
          <a:p>
            <a:pPr algn="ctr"/>
            <a:r>
              <a:rPr lang="sr-Latn-CS" altLang="sr-Latn-RS"/>
              <a:t>Deo 1: Opšti principi i zahtevi</a:t>
            </a:r>
          </a:p>
        </p:txBody>
      </p:sp>
      <p:sp>
        <p:nvSpPr>
          <p:cNvPr id="68614" name="Rectangle 6"/>
          <p:cNvSpPr>
            <a:spLocks noChangeArrowheads="1"/>
          </p:cNvSpPr>
          <p:nvPr/>
        </p:nvSpPr>
        <p:spPr bwMode="auto">
          <a:xfrm>
            <a:off x="0" y="1412875"/>
            <a:ext cx="8856663"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30238" algn="l"/>
              </a:tabLst>
              <a:defRPr>
                <a:solidFill>
                  <a:schemeClr val="tx1"/>
                </a:solidFill>
                <a:latin typeface="Arial" panose="020B0604020202020204" pitchFamily="34" charset="0"/>
              </a:defRPr>
            </a:lvl1pPr>
            <a:lvl2pPr>
              <a:tabLst>
                <a:tab pos="630238" algn="l"/>
              </a:tabLst>
              <a:defRPr>
                <a:solidFill>
                  <a:schemeClr val="tx1"/>
                </a:solidFill>
                <a:latin typeface="Arial" panose="020B0604020202020204" pitchFamily="34" charset="0"/>
              </a:defRPr>
            </a:lvl2pPr>
            <a:lvl3pPr>
              <a:tabLst>
                <a:tab pos="630238" algn="l"/>
              </a:tabLst>
              <a:defRPr>
                <a:solidFill>
                  <a:schemeClr val="tx1"/>
                </a:solidFill>
                <a:latin typeface="Arial" panose="020B0604020202020204" pitchFamily="34" charset="0"/>
              </a:defRPr>
            </a:lvl3pPr>
            <a:lvl4pPr>
              <a:tabLst>
                <a:tab pos="630238" algn="l"/>
              </a:tabLst>
              <a:defRPr>
                <a:solidFill>
                  <a:schemeClr val="tx1"/>
                </a:solidFill>
                <a:latin typeface="Arial" panose="020B0604020202020204" pitchFamily="34" charset="0"/>
              </a:defRPr>
            </a:lvl4pPr>
            <a:lvl5pPr>
              <a:tabLst>
                <a:tab pos="630238" algn="l"/>
              </a:tabLst>
              <a:defRPr>
                <a:solidFill>
                  <a:schemeClr val="tx1"/>
                </a:solidFill>
                <a:latin typeface="Arial" panose="020B0604020202020204" pitchFamily="34" charset="0"/>
              </a:defRPr>
            </a:lvl5pPr>
            <a:lvl6pPr fontAlgn="base">
              <a:spcBef>
                <a:spcPct val="0"/>
              </a:spcBef>
              <a:spcAft>
                <a:spcPct val="0"/>
              </a:spcAft>
              <a:tabLst>
                <a:tab pos="630238" algn="l"/>
              </a:tabLst>
              <a:defRPr>
                <a:solidFill>
                  <a:schemeClr val="tx1"/>
                </a:solidFill>
                <a:latin typeface="Arial" panose="020B0604020202020204" pitchFamily="34" charset="0"/>
              </a:defRPr>
            </a:lvl6pPr>
            <a:lvl7pPr fontAlgn="base">
              <a:spcBef>
                <a:spcPct val="0"/>
              </a:spcBef>
              <a:spcAft>
                <a:spcPct val="0"/>
              </a:spcAft>
              <a:tabLst>
                <a:tab pos="630238" algn="l"/>
              </a:tabLst>
              <a:defRPr>
                <a:solidFill>
                  <a:schemeClr val="tx1"/>
                </a:solidFill>
                <a:latin typeface="Arial" panose="020B0604020202020204" pitchFamily="34" charset="0"/>
              </a:defRPr>
            </a:lvl7pPr>
            <a:lvl8pPr fontAlgn="base">
              <a:spcBef>
                <a:spcPct val="0"/>
              </a:spcBef>
              <a:spcAft>
                <a:spcPct val="0"/>
              </a:spcAft>
              <a:tabLst>
                <a:tab pos="630238" algn="l"/>
              </a:tabLst>
              <a:defRPr>
                <a:solidFill>
                  <a:schemeClr val="tx1"/>
                </a:solidFill>
                <a:latin typeface="Arial" panose="020B0604020202020204" pitchFamily="34" charset="0"/>
              </a:defRPr>
            </a:lvl8pPr>
            <a:lvl9pPr fontAlgn="base">
              <a:spcBef>
                <a:spcPct val="0"/>
              </a:spcBef>
              <a:spcAft>
                <a:spcPct val="0"/>
              </a:spcAft>
              <a:tabLst>
                <a:tab pos="630238" algn="l"/>
              </a:tabLst>
              <a:defRPr>
                <a:solidFill>
                  <a:schemeClr val="tx1"/>
                </a:solidFill>
                <a:latin typeface="Arial" panose="020B0604020202020204" pitchFamily="34" charset="0"/>
              </a:defRPr>
            </a:lvl9pPr>
          </a:lstStyle>
          <a:p>
            <a:pPr algn="just"/>
            <a:r>
              <a:rPr lang="sr-Latn-CS" altLang="sr-Latn-RS"/>
              <a:t>Klasifikacija se koristi da odredi i ugovori uslove rada dizalice i/ili dodatnih uređaja za dizanje koji su pojedinačno projektovani i proizvedeni. Ona se takođe koristi da odredi uslove rada dizalice i/ili dodatnih uređaja za dizanje koji su projektovani za serijsku proizvodnju, čime omogućava da se takvi sklopovi izaberu u skladu sa predviđenom namenom. Uslovi rada se razmatraju uopšteno, nezavisno od vrste dizalice i načina njenog pogona.</a:t>
            </a:r>
          </a:p>
        </p:txBody>
      </p:sp>
      <p:sp>
        <p:nvSpPr>
          <p:cNvPr id="68615" name="Rectangle 7"/>
          <p:cNvSpPr>
            <a:spLocks noChangeArrowheads="1"/>
          </p:cNvSpPr>
          <p:nvPr/>
        </p:nvSpPr>
        <p:spPr bwMode="auto">
          <a:xfrm>
            <a:off x="0" y="3155950"/>
            <a:ext cx="914400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30238" algn="l"/>
              </a:tabLst>
              <a:defRPr>
                <a:solidFill>
                  <a:schemeClr val="tx1"/>
                </a:solidFill>
                <a:latin typeface="Arial" panose="020B0604020202020204" pitchFamily="34" charset="0"/>
              </a:defRPr>
            </a:lvl1pPr>
            <a:lvl2pPr>
              <a:tabLst>
                <a:tab pos="630238" algn="l"/>
              </a:tabLst>
              <a:defRPr>
                <a:solidFill>
                  <a:schemeClr val="tx1"/>
                </a:solidFill>
                <a:latin typeface="Arial" panose="020B0604020202020204" pitchFamily="34" charset="0"/>
              </a:defRPr>
            </a:lvl2pPr>
            <a:lvl3pPr>
              <a:tabLst>
                <a:tab pos="630238" algn="l"/>
              </a:tabLst>
              <a:defRPr>
                <a:solidFill>
                  <a:schemeClr val="tx1"/>
                </a:solidFill>
                <a:latin typeface="Arial" panose="020B0604020202020204" pitchFamily="34" charset="0"/>
              </a:defRPr>
            </a:lvl3pPr>
            <a:lvl4pPr>
              <a:tabLst>
                <a:tab pos="630238" algn="l"/>
              </a:tabLst>
              <a:defRPr>
                <a:solidFill>
                  <a:schemeClr val="tx1"/>
                </a:solidFill>
                <a:latin typeface="Arial" panose="020B0604020202020204" pitchFamily="34" charset="0"/>
              </a:defRPr>
            </a:lvl4pPr>
            <a:lvl5pPr>
              <a:tabLst>
                <a:tab pos="630238" algn="l"/>
              </a:tabLst>
              <a:defRPr>
                <a:solidFill>
                  <a:schemeClr val="tx1"/>
                </a:solidFill>
                <a:latin typeface="Arial" panose="020B0604020202020204" pitchFamily="34" charset="0"/>
              </a:defRPr>
            </a:lvl5pPr>
            <a:lvl6pPr fontAlgn="base">
              <a:spcBef>
                <a:spcPct val="0"/>
              </a:spcBef>
              <a:spcAft>
                <a:spcPct val="0"/>
              </a:spcAft>
              <a:tabLst>
                <a:tab pos="630238" algn="l"/>
              </a:tabLst>
              <a:defRPr>
                <a:solidFill>
                  <a:schemeClr val="tx1"/>
                </a:solidFill>
                <a:latin typeface="Arial" panose="020B0604020202020204" pitchFamily="34" charset="0"/>
              </a:defRPr>
            </a:lvl6pPr>
            <a:lvl7pPr fontAlgn="base">
              <a:spcBef>
                <a:spcPct val="0"/>
              </a:spcBef>
              <a:spcAft>
                <a:spcPct val="0"/>
              </a:spcAft>
              <a:tabLst>
                <a:tab pos="630238" algn="l"/>
              </a:tabLst>
              <a:defRPr>
                <a:solidFill>
                  <a:schemeClr val="tx1"/>
                </a:solidFill>
                <a:latin typeface="Arial" panose="020B0604020202020204" pitchFamily="34" charset="0"/>
              </a:defRPr>
            </a:lvl7pPr>
            <a:lvl8pPr fontAlgn="base">
              <a:spcBef>
                <a:spcPct val="0"/>
              </a:spcBef>
              <a:spcAft>
                <a:spcPct val="0"/>
              </a:spcAft>
              <a:tabLst>
                <a:tab pos="630238" algn="l"/>
              </a:tabLst>
              <a:defRPr>
                <a:solidFill>
                  <a:schemeClr val="tx1"/>
                </a:solidFill>
                <a:latin typeface="Arial" panose="020B0604020202020204" pitchFamily="34" charset="0"/>
              </a:defRPr>
            </a:lvl8pPr>
            <a:lvl9pPr fontAlgn="base">
              <a:spcBef>
                <a:spcPct val="0"/>
              </a:spcBef>
              <a:spcAft>
                <a:spcPct val="0"/>
              </a:spcAft>
              <a:tabLst>
                <a:tab pos="630238" algn="l"/>
              </a:tabLst>
              <a:defRPr>
                <a:solidFill>
                  <a:schemeClr val="tx1"/>
                </a:solidFill>
                <a:latin typeface="Arial" panose="020B0604020202020204" pitchFamily="34" charset="0"/>
              </a:defRPr>
            </a:lvl9pPr>
          </a:lstStyle>
          <a:p>
            <a:r>
              <a:rPr lang="sr-Latn-CS" altLang="sr-Latn-RS" b="1"/>
              <a:t>Uslovi rada određeni su sledećim parametrima:</a:t>
            </a:r>
            <a:endParaRPr lang="en-US" altLang="sr-Latn-RS" b="1"/>
          </a:p>
          <a:p>
            <a:r>
              <a:rPr lang="sr-Latn-CS" altLang="sr-Latn-RS"/>
              <a:t>a) ukupni broj radnih ciklusa za vreme određenog veka trajanja,</a:t>
            </a:r>
            <a:endParaRPr lang="en-US" altLang="sr-Latn-RS"/>
          </a:p>
          <a:p>
            <a:r>
              <a:rPr lang="sr-Latn-CS" altLang="sr-Latn-RS"/>
              <a:t>b) prosečna rastojanja,</a:t>
            </a:r>
            <a:endParaRPr lang="en-US" altLang="sr-Latn-RS"/>
          </a:p>
          <a:p>
            <a:r>
              <a:rPr lang="sr-Latn-CS" altLang="sr-Latn-RS"/>
              <a:t>c) relativne učestanosti transportovanih tereta (kolektiv ili spektar tereta),</a:t>
            </a:r>
            <a:endParaRPr lang="en-US" altLang="sr-Latn-RS"/>
          </a:p>
          <a:p>
            <a:r>
              <a:rPr lang="sr-Latn-CS" altLang="sr-Latn-RS"/>
              <a:t>d) prosečni broj ubrzanja po kretanju.</a:t>
            </a:r>
            <a:endParaRPr lang="en-US" altLang="sr-Latn-RS"/>
          </a:p>
          <a:p>
            <a:r>
              <a:rPr lang="sr-Latn-CS" altLang="sr-Latn-RS"/>
              <a:t>Kada se koriste klasifikovani opsezi parametara, projektovanje mora da se bazira na najvećim vrednostima parametara unutar određenih klasa. Dozvoljena je upotreba međuvrednosti parametra, ali u tom slučaju umesto klase mora da se odredi i označi ova projektna vrednost.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792" name="Group 136"/>
          <p:cNvGraphicFramePr>
            <a:graphicFrameLocks noGrp="1"/>
          </p:cNvGraphicFramePr>
          <p:nvPr/>
        </p:nvGraphicFramePr>
        <p:xfrm>
          <a:off x="252413" y="908050"/>
          <a:ext cx="4319587" cy="3684588"/>
        </p:xfrm>
        <a:graphic>
          <a:graphicData uri="http://schemas.openxmlformats.org/drawingml/2006/table">
            <a:tbl>
              <a:tblPr/>
              <a:tblGrid>
                <a:gridCol w="1619250"/>
                <a:gridCol w="2700337"/>
              </a:tblGrid>
              <a:tr h="274638">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Klasa</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Ukupni broj radnih ciklusa</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0</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1,60·10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1</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1,60·10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3,15·10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3,15·10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6,30·10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3</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6,30·10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1,25·10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1,25·10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5</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2,50·10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5</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2,50·10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5</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5,00·10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6</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5,00·10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5</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1,00·10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6</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7</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1,00·10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6</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2,00·10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6</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8</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6</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4,00·10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6</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9</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4,00·10</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6</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en-U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8,00·10</a:t>
                      </a:r>
                      <a:r>
                        <a:rPr kumimoji="0" lang="en-U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6</a:t>
                      </a:r>
                      <a:endParaRPr kumimoji="0" lang="en-U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0791" name="Rectangle 135"/>
          <p:cNvSpPr>
            <a:spLocks noChangeArrowheads="1"/>
          </p:cNvSpPr>
          <p:nvPr/>
        </p:nvSpPr>
        <p:spPr bwMode="auto">
          <a:xfrm>
            <a:off x="107950" y="260350"/>
            <a:ext cx="663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r-Latn-CS" altLang="sr-Latn-RS"/>
              <a:t>Opseg ukupnih brojeva radnih ciklusa </a:t>
            </a:r>
            <a:r>
              <a:rPr lang="sr-Latn-CS" altLang="sr-Latn-RS" i="1"/>
              <a:t>C</a:t>
            </a:r>
            <a:r>
              <a:rPr lang="sr-Latn-CS" altLang="sr-Latn-RS"/>
              <a:t> klasifikovan je u tabeli.</a:t>
            </a:r>
            <a:r>
              <a:rPr lang="en-US" altLang="sr-Latn-RS"/>
              <a:t> </a:t>
            </a:r>
          </a:p>
        </p:txBody>
      </p:sp>
      <p:sp>
        <p:nvSpPr>
          <p:cNvPr id="70793" name="Rectangle 137"/>
          <p:cNvSpPr>
            <a:spLocks noChangeArrowheads="1"/>
          </p:cNvSpPr>
          <p:nvPr/>
        </p:nvSpPr>
        <p:spPr bwMode="auto">
          <a:xfrm>
            <a:off x="0" y="4941888"/>
            <a:ext cx="4743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r-Latn-CS" altLang="sr-Latn-RS" b="1"/>
              <a:t>Klase </a:t>
            </a:r>
            <a:r>
              <a:rPr lang="sr-Latn-CS" altLang="sr-Latn-RS" b="1" i="1"/>
              <a:t>U</a:t>
            </a:r>
            <a:r>
              <a:rPr lang="sr-Latn-CS" altLang="sr-Latn-RS" b="1"/>
              <a:t> ukupnih brojeva radnih ciklusa </a:t>
            </a:r>
            <a:r>
              <a:rPr lang="sr-Latn-CS" altLang="sr-Latn-RS" b="1" i="1"/>
              <a:t>C</a:t>
            </a:r>
            <a:r>
              <a:rPr lang="en-US" altLang="sr-Latn-RS"/>
              <a:t> </a:t>
            </a:r>
          </a:p>
        </p:txBody>
      </p:sp>
      <p:sp>
        <p:nvSpPr>
          <p:cNvPr id="70809" name="Rectangle 153"/>
          <p:cNvSpPr>
            <a:spLocks noChangeArrowheads="1"/>
          </p:cNvSpPr>
          <p:nvPr/>
        </p:nvSpPr>
        <p:spPr bwMode="auto">
          <a:xfrm>
            <a:off x="4716463" y="831850"/>
            <a:ext cx="4319587"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30238" algn="l"/>
              </a:tabLst>
              <a:defRPr>
                <a:solidFill>
                  <a:schemeClr val="tx1"/>
                </a:solidFill>
                <a:latin typeface="Arial" panose="020B0604020202020204" pitchFamily="34" charset="0"/>
              </a:defRPr>
            </a:lvl1pPr>
            <a:lvl2pPr>
              <a:tabLst>
                <a:tab pos="630238" algn="l"/>
              </a:tabLst>
              <a:defRPr>
                <a:solidFill>
                  <a:schemeClr val="tx1"/>
                </a:solidFill>
                <a:latin typeface="Arial" panose="020B0604020202020204" pitchFamily="34" charset="0"/>
              </a:defRPr>
            </a:lvl2pPr>
            <a:lvl3pPr>
              <a:tabLst>
                <a:tab pos="630238" algn="l"/>
              </a:tabLst>
              <a:defRPr>
                <a:solidFill>
                  <a:schemeClr val="tx1"/>
                </a:solidFill>
                <a:latin typeface="Arial" panose="020B0604020202020204" pitchFamily="34" charset="0"/>
              </a:defRPr>
            </a:lvl3pPr>
            <a:lvl4pPr>
              <a:tabLst>
                <a:tab pos="630238" algn="l"/>
              </a:tabLst>
              <a:defRPr>
                <a:solidFill>
                  <a:schemeClr val="tx1"/>
                </a:solidFill>
                <a:latin typeface="Arial" panose="020B0604020202020204" pitchFamily="34" charset="0"/>
              </a:defRPr>
            </a:lvl4pPr>
            <a:lvl5pPr>
              <a:tabLst>
                <a:tab pos="630238" algn="l"/>
              </a:tabLst>
              <a:defRPr>
                <a:solidFill>
                  <a:schemeClr val="tx1"/>
                </a:solidFill>
                <a:latin typeface="Arial" panose="020B0604020202020204" pitchFamily="34" charset="0"/>
              </a:defRPr>
            </a:lvl5pPr>
            <a:lvl6pPr fontAlgn="base">
              <a:spcBef>
                <a:spcPct val="0"/>
              </a:spcBef>
              <a:spcAft>
                <a:spcPct val="0"/>
              </a:spcAft>
              <a:tabLst>
                <a:tab pos="630238" algn="l"/>
              </a:tabLst>
              <a:defRPr>
                <a:solidFill>
                  <a:schemeClr val="tx1"/>
                </a:solidFill>
                <a:latin typeface="Arial" panose="020B0604020202020204" pitchFamily="34" charset="0"/>
              </a:defRPr>
            </a:lvl6pPr>
            <a:lvl7pPr fontAlgn="base">
              <a:spcBef>
                <a:spcPct val="0"/>
              </a:spcBef>
              <a:spcAft>
                <a:spcPct val="0"/>
              </a:spcAft>
              <a:tabLst>
                <a:tab pos="630238" algn="l"/>
              </a:tabLst>
              <a:defRPr>
                <a:solidFill>
                  <a:schemeClr val="tx1"/>
                </a:solidFill>
                <a:latin typeface="Arial" panose="020B0604020202020204" pitchFamily="34" charset="0"/>
              </a:defRPr>
            </a:lvl7pPr>
            <a:lvl8pPr fontAlgn="base">
              <a:spcBef>
                <a:spcPct val="0"/>
              </a:spcBef>
              <a:spcAft>
                <a:spcPct val="0"/>
              </a:spcAft>
              <a:tabLst>
                <a:tab pos="630238" algn="l"/>
              </a:tabLst>
              <a:defRPr>
                <a:solidFill>
                  <a:schemeClr val="tx1"/>
                </a:solidFill>
                <a:latin typeface="Arial" panose="020B0604020202020204" pitchFamily="34" charset="0"/>
              </a:defRPr>
            </a:lvl8pPr>
            <a:lvl9pPr fontAlgn="base">
              <a:spcBef>
                <a:spcPct val="0"/>
              </a:spcBef>
              <a:spcAft>
                <a:spcPct val="0"/>
              </a:spcAft>
              <a:tabLst>
                <a:tab pos="630238" algn="l"/>
              </a:tabLst>
              <a:defRPr>
                <a:solidFill>
                  <a:schemeClr val="tx1"/>
                </a:solidFill>
                <a:latin typeface="Arial" panose="020B0604020202020204" pitchFamily="34" charset="0"/>
              </a:defRPr>
            </a:lvl9pPr>
          </a:lstStyle>
          <a:p>
            <a:r>
              <a:rPr lang="sr-Latn-CS" altLang="sr-Latn-RS" sz="1600"/>
              <a:t>Postoje operacije koje se javljaju ređe nego radni ciklusi, ali koje moraju da se uzmu u obzir pri dokazu čvrstoće na zamor, kao što su:</a:t>
            </a:r>
            <a:endParaRPr lang="en-US" altLang="sr-Latn-RS" sz="1600"/>
          </a:p>
          <a:p>
            <a:r>
              <a:rPr lang="sr-Latn-CS" altLang="sr-Latn-RS" sz="1600"/>
              <a:t>a) dizanje/spuštanje strele dizalice za pretovar brodova,</a:t>
            </a:r>
            <a:endParaRPr lang="en-US" altLang="sr-Latn-RS" sz="1600"/>
          </a:p>
          <a:p>
            <a:r>
              <a:rPr lang="sr-Latn-CS" altLang="sr-Latn-RS" sz="1600"/>
              <a:t>b) montaža/demontaža mobilne ili toranjske dizalice,</a:t>
            </a:r>
            <a:endParaRPr lang="en-US" altLang="sr-Latn-RS" sz="1600"/>
          </a:p>
          <a:p>
            <a:r>
              <a:rPr lang="sr-Latn-CS" altLang="sr-Latn-RS" sz="1600"/>
              <a:t>c) premeštanje lučke dizalice iz jednog radnog položaja u drugi.</a:t>
            </a:r>
            <a:endParaRPr lang="en-US" altLang="sr-Latn-RS" sz="1600"/>
          </a:p>
          <a:p>
            <a:r>
              <a:rPr lang="sr-Latn-CS" altLang="sr-Latn-RS" sz="1600"/>
              <a:t>Mora da se odredi ukupni broj takvih operacija u toku veka trajanja.</a:t>
            </a:r>
            <a:endParaRPr lang="en-US" altLang="sr-Latn-RS" sz="1600"/>
          </a:p>
          <a:p>
            <a:r>
              <a:rPr lang="sr-Latn-CS" altLang="sr-Latn-RS" sz="1600"/>
              <a:t>Ukupni broj radnih ciklusa dizalice u toku veka trajanja može da se podeli u brojeve radnih ciklusa koji odgovaraju određenom broju tipičnih zadataka.</a:t>
            </a:r>
            <a:endParaRPr lang="en-US" altLang="sr-Latn-RS" sz="1600"/>
          </a:p>
          <a:p>
            <a:r>
              <a:rPr lang="sr-Latn-CS" altLang="sr-Latn-RS" sz="1600"/>
              <a:t>Relativni broj radnih ciklusa </a:t>
            </a:r>
            <a:r>
              <a:rPr lang="el-GR" altLang="sr-Latn-RS" sz="1600" b="1" i="1">
                <a:cs typeface="Arial" panose="020B0604020202020204" pitchFamily="34" charset="0"/>
              </a:rPr>
              <a:t>α</a:t>
            </a:r>
            <a:r>
              <a:rPr lang="sr-Latn-CS" altLang="sr-Latn-RS" sz="1600" i="1" baseline="-25000"/>
              <a:t>r</a:t>
            </a:r>
            <a:r>
              <a:rPr lang="sr-Latn-CS" altLang="sr-Latn-RS" sz="1600"/>
              <a:t> za svaki radni zadatak </a:t>
            </a:r>
            <a:r>
              <a:rPr lang="sr-Latn-CS" altLang="sr-Latn-RS" sz="1600" i="1"/>
              <a:t>r</a:t>
            </a:r>
            <a:r>
              <a:rPr lang="sr-Latn-CS" altLang="sr-Latn-RS" sz="1600"/>
              <a:t> dat je izrazom:</a:t>
            </a:r>
            <a:endParaRPr lang="en-US" altLang="sr-Latn-RS" sz="1600"/>
          </a:p>
          <a:p>
            <a:r>
              <a:rPr lang="el-GR" altLang="sr-Latn-RS" sz="1600" i="1">
                <a:cs typeface="Arial" panose="020B0604020202020204" pitchFamily="34" charset="0"/>
              </a:rPr>
              <a:t>α</a:t>
            </a:r>
            <a:r>
              <a:rPr lang="sr-Latn-CS" altLang="sr-Latn-RS" sz="1600" i="1" baseline="-25000"/>
              <a:t>r</a:t>
            </a:r>
            <a:r>
              <a:rPr lang="sr-Latn-CS" altLang="sr-Latn-RS" sz="1600"/>
              <a:t> = </a:t>
            </a:r>
            <a:r>
              <a:rPr lang="sr-Latn-CS" altLang="sr-Latn-RS" sz="1600" i="1"/>
              <a:t>C</a:t>
            </a:r>
            <a:r>
              <a:rPr lang="sr-Latn-CS" altLang="sr-Latn-RS" sz="1600" i="1" baseline="-25000"/>
              <a:t>r</a:t>
            </a:r>
            <a:r>
              <a:rPr lang="sr-Latn-CS" altLang="sr-Latn-RS" sz="1600"/>
              <a:t>/</a:t>
            </a:r>
            <a:r>
              <a:rPr lang="sr-Latn-CS" altLang="sr-Latn-RS" sz="1600" i="1"/>
              <a:t>C</a:t>
            </a:r>
            <a:r>
              <a:rPr lang="sr-Latn-CS" altLang="sr-Latn-RS" sz="1600"/>
              <a:t>		</a:t>
            </a:r>
            <a:endParaRPr lang="en-US" altLang="sr-Latn-RS" sz="1600"/>
          </a:p>
          <a:p>
            <a:r>
              <a:rPr lang="sr-Latn-CS" altLang="sr-Latn-RS" sz="1600"/>
              <a:t>gde je:</a:t>
            </a:r>
            <a:endParaRPr lang="en-US" altLang="sr-Latn-RS" sz="1600"/>
          </a:p>
          <a:p>
            <a:r>
              <a:rPr lang="sr-Latn-CS" altLang="sr-Latn-RS" sz="1600" i="1"/>
              <a:t>C </a:t>
            </a:r>
            <a:r>
              <a:rPr lang="sr-Latn-CS" altLang="sr-Latn-RS" sz="1600"/>
              <a:t>- ukupni broj radnih ciklusa u toku veka trajanja dizalice,</a:t>
            </a:r>
            <a:endParaRPr lang="en-US" altLang="sr-Latn-RS" sz="1600"/>
          </a:p>
          <a:p>
            <a:r>
              <a:rPr lang="sr-Latn-CS" altLang="sr-Latn-RS" sz="1600" i="1"/>
              <a:t>C</a:t>
            </a:r>
            <a:r>
              <a:rPr lang="sr-Latn-CS" altLang="sr-Latn-RS" sz="1600" i="1" baseline="-25000"/>
              <a:t>r</a:t>
            </a:r>
            <a:r>
              <a:rPr lang="sr-Latn-CS" altLang="sr-Latn-RS" sz="1600" i="1"/>
              <a:t> </a:t>
            </a:r>
            <a:r>
              <a:rPr lang="sr-Latn-CS" altLang="sr-Latn-RS" sz="1600"/>
              <a:t>- broj radnih ciklusa u zadatku </a:t>
            </a:r>
            <a:r>
              <a:rPr lang="sr-Latn-CS" altLang="sr-Latn-RS" sz="1600" i="1"/>
              <a:t>r</a:t>
            </a:r>
            <a:r>
              <a:rPr lang="sr-Latn-CS" altLang="sr-Latn-RS" sz="160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2" name="Rectangle 10"/>
          <p:cNvSpPr>
            <a:spLocks noChangeArrowheads="1"/>
          </p:cNvSpPr>
          <p:nvPr/>
        </p:nvSpPr>
        <p:spPr bwMode="auto">
          <a:xfrm>
            <a:off x="0" y="0"/>
            <a:ext cx="9144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30238" algn="l"/>
              </a:tabLst>
              <a:defRPr>
                <a:solidFill>
                  <a:schemeClr val="tx1"/>
                </a:solidFill>
                <a:latin typeface="Arial" panose="020B0604020202020204" pitchFamily="34" charset="0"/>
              </a:defRPr>
            </a:lvl1pPr>
            <a:lvl2pPr>
              <a:tabLst>
                <a:tab pos="630238" algn="l"/>
              </a:tabLst>
              <a:defRPr>
                <a:solidFill>
                  <a:schemeClr val="tx1"/>
                </a:solidFill>
                <a:latin typeface="Arial" panose="020B0604020202020204" pitchFamily="34" charset="0"/>
              </a:defRPr>
            </a:lvl2pPr>
            <a:lvl3pPr>
              <a:tabLst>
                <a:tab pos="630238" algn="l"/>
              </a:tabLst>
              <a:defRPr>
                <a:solidFill>
                  <a:schemeClr val="tx1"/>
                </a:solidFill>
                <a:latin typeface="Arial" panose="020B0604020202020204" pitchFamily="34" charset="0"/>
              </a:defRPr>
            </a:lvl3pPr>
            <a:lvl4pPr>
              <a:tabLst>
                <a:tab pos="630238" algn="l"/>
              </a:tabLst>
              <a:defRPr>
                <a:solidFill>
                  <a:schemeClr val="tx1"/>
                </a:solidFill>
                <a:latin typeface="Arial" panose="020B0604020202020204" pitchFamily="34" charset="0"/>
              </a:defRPr>
            </a:lvl4pPr>
            <a:lvl5pPr>
              <a:tabLst>
                <a:tab pos="630238" algn="l"/>
              </a:tabLst>
              <a:defRPr>
                <a:solidFill>
                  <a:schemeClr val="tx1"/>
                </a:solidFill>
                <a:latin typeface="Arial" panose="020B0604020202020204" pitchFamily="34" charset="0"/>
              </a:defRPr>
            </a:lvl5pPr>
            <a:lvl6pPr fontAlgn="base">
              <a:spcBef>
                <a:spcPct val="0"/>
              </a:spcBef>
              <a:spcAft>
                <a:spcPct val="0"/>
              </a:spcAft>
              <a:tabLst>
                <a:tab pos="630238" algn="l"/>
              </a:tabLst>
              <a:defRPr>
                <a:solidFill>
                  <a:schemeClr val="tx1"/>
                </a:solidFill>
                <a:latin typeface="Arial" panose="020B0604020202020204" pitchFamily="34" charset="0"/>
              </a:defRPr>
            </a:lvl6pPr>
            <a:lvl7pPr fontAlgn="base">
              <a:spcBef>
                <a:spcPct val="0"/>
              </a:spcBef>
              <a:spcAft>
                <a:spcPct val="0"/>
              </a:spcAft>
              <a:tabLst>
                <a:tab pos="630238" algn="l"/>
              </a:tabLst>
              <a:defRPr>
                <a:solidFill>
                  <a:schemeClr val="tx1"/>
                </a:solidFill>
                <a:latin typeface="Arial" panose="020B0604020202020204" pitchFamily="34" charset="0"/>
              </a:defRPr>
            </a:lvl7pPr>
            <a:lvl8pPr fontAlgn="base">
              <a:spcBef>
                <a:spcPct val="0"/>
              </a:spcBef>
              <a:spcAft>
                <a:spcPct val="0"/>
              </a:spcAft>
              <a:tabLst>
                <a:tab pos="630238" algn="l"/>
              </a:tabLst>
              <a:defRPr>
                <a:solidFill>
                  <a:schemeClr val="tx1"/>
                </a:solidFill>
                <a:latin typeface="Arial" panose="020B0604020202020204" pitchFamily="34" charset="0"/>
              </a:defRPr>
            </a:lvl8pPr>
            <a:lvl9pPr fontAlgn="base">
              <a:spcBef>
                <a:spcPct val="0"/>
              </a:spcBef>
              <a:spcAft>
                <a:spcPct val="0"/>
              </a:spcAft>
              <a:tabLst>
                <a:tab pos="630238" algn="l"/>
              </a:tabLst>
              <a:defRPr>
                <a:solidFill>
                  <a:schemeClr val="tx1"/>
                </a:solidFill>
                <a:latin typeface="Arial" panose="020B0604020202020204" pitchFamily="34" charset="0"/>
              </a:defRPr>
            </a:lvl9pPr>
          </a:lstStyle>
          <a:p>
            <a:pPr algn="ctr"/>
            <a:r>
              <a:rPr lang="sr-Latn-CS" altLang="sr-Latn-RS" b="1"/>
              <a:t>Učestanost opterećenja</a:t>
            </a:r>
            <a:endParaRPr lang="en-US" altLang="sr-Latn-RS"/>
          </a:p>
          <a:p>
            <a:r>
              <a:rPr lang="sr-Latn-CS" altLang="sr-Latn-RS"/>
              <a:t>Faktor kolektiva spektra tereta </a:t>
            </a:r>
            <a:r>
              <a:rPr lang="sr-Latn-CS" altLang="sr-Latn-RS" i="1"/>
              <a:t>k</a:t>
            </a:r>
            <a:r>
              <a:rPr lang="sr-Latn-CS" altLang="sr-Latn-RS" i="1" baseline="-25000"/>
              <a:t>Q</a:t>
            </a:r>
            <a:r>
              <a:rPr lang="sr-Latn-CS" altLang="sr-Latn-RS"/>
              <a:t> jedan je od parametara koji specificiraju radne uslove dizalice opisujući različite neto terete kojima se manipuliše tokom radnih kretanja; on takođe opisuje promenljiva opterećenja pogona dizanja tokom radnih kretanja i on mora da se uzme u obzir pri dokaznom proračunu.</a:t>
            </a:r>
            <a:endParaRPr lang="en-US" altLang="sr-Latn-RS"/>
          </a:p>
          <a:p>
            <a:r>
              <a:rPr lang="sr-Latn-CS" altLang="sr-Latn-RS"/>
              <a:t>Faktor kolektiva (spektra tereta) </a:t>
            </a:r>
            <a:r>
              <a:rPr lang="sr-Latn-CS" altLang="sr-Latn-RS" i="1"/>
              <a:t>k</a:t>
            </a:r>
            <a:r>
              <a:rPr lang="sr-Latn-CS" altLang="sr-Latn-RS" i="1" baseline="-25000"/>
              <a:t>Qr</a:t>
            </a:r>
            <a:r>
              <a:rPr lang="sr-Latn-CS" altLang="sr-Latn-RS"/>
              <a:t> za svaki zadatak </a:t>
            </a:r>
            <a:r>
              <a:rPr lang="sr-Latn-CS" altLang="sr-Latn-RS" i="1"/>
              <a:t>r</a:t>
            </a:r>
            <a:r>
              <a:rPr lang="sr-Latn-CS" altLang="sr-Latn-RS"/>
              <a:t> određen je sa:</a:t>
            </a:r>
          </a:p>
        </p:txBody>
      </p:sp>
      <p:sp>
        <p:nvSpPr>
          <p:cNvPr id="69644" name="Rectangle 12"/>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69643" name="Object 11"/>
          <p:cNvGraphicFramePr>
            <a:graphicFrameLocks noChangeAspect="1"/>
          </p:cNvGraphicFramePr>
          <p:nvPr/>
        </p:nvGraphicFramePr>
        <p:xfrm>
          <a:off x="6623050" y="1700213"/>
          <a:ext cx="2233613" cy="809625"/>
        </p:xfrm>
        <a:graphic>
          <a:graphicData uri="http://schemas.openxmlformats.org/presentationml/2006/ole">
            <mc:AlternateContent xmlns:mc="http://schemas.openxmlformats.org/markup-compatibility/2006">
              <mc:Choice xmlns:v="urn:schemas-microsoft-com:vml" Requires="v">
                <p:oleObj spid="_x0000_s69655" name="Equation" r:id="rId3" imgW="1180800" imgH="431640" progId="Equation.DSMT4">
                  <p:embed/>
                </p:oleObj>
              </mc:Choice>
              <mc:Fallback>
                <p:oleObj name="Equation" r:id="rId3" imgW="1180800" imgH="431640" progId="Equation.DSMT4">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3050" y="1700213"/>
                        <a:ext cx="2233613"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45" name="Rectangle 13"/>
          <p:cNvSpPr>
            <a:spLocks noChangeArrowheads="1"/>
          </p:cNvSpPr>
          <p:nvPr/>
        </p:nvSpPr>
        <p:spPr bwMode="auto">
          <a:xfrm>
            <a:off x="0" y="2413000"/>
            <a:ext cx="9144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30238" algn="l"/>
              </a:tabLst>
              <a:defRPr>
                <a:solidFill>
                  <a:schemeClr val="tx1"/>
                </a:solidFill>
                <a:latin typeface="Arial" panose="020B0604020202020204" pitchFamily="34" charset="0"/>
              </a:defRPr>
            </a:lvl1pPr>
            <a:lvl2pPr>
              <a:tabLst>
                <a:tab pos="630238" algn="l"/>
              </a:tabLst>
              <a:defRPr>
                <a:solidFill>
                  <a:schemeClr val="tx1"/>
                </a:solidFill>
                <a:latin typeface="Arial" panose="020B0604020202020204" pitchFamily="34" charset="0"/>
              </a:defRPr>
            </a:lvl2pPr>
            <a:lvl3pPr>
              <a:tabLst>
                <a:tab pos="630238" algn="l"/>
              </a:tabLst>
              <a:defRPr>
                <a:solidFill>
                  <a:schemeClr val="tx1"/>
                </a:solidFill>
                <a:latin typeface="Arial" panose="020B0604020202020204" pitchFamily="34" charset="0"/>
              </a:defRPr>
            </a:lvl3pPr>
            <a:lvl4pPr>
              <a:tabLst>
                <a:tab pos="630238" algn="l"/>
              </a:tabLst>
              <a:defRPr>
                <a:solidFill>
                  <a:schemeClr val="tx1"/>
                </a:solidFill>
                <a:latin typeface="Arial" panose="020B0604020202020204" pitchFamily="34" charset="0"/>
              </a:defRPr>
            </a:lvl4pPr>
            <a:lvl5pPr>
              <a:tabLst>
                <a:tab pos="630238" algn="l"/>
              </a:tabLst>
              <a:defRPr>
                <a:solidFill>
                  <a:schemeClr val="tx1"/>
                </a:solidFill>
                <a:latin typeface="Arial" panose="020B0604020202020204" pitchFamily="34" charset="0"/>
              </a:defRPr>
            </a:lvl5pPr>
            <a:lvl6pPr fontAlgn="base">
              <a:spcBef>
                <a:spcPct val="0"/>
              </a:spcBef>
              <a:spcAft>
                <a:spcPct val="0"/>
              </a:spcAft>
              <a:tabLst>
                <a:tab pos="630238" algn="l"/>
              </a:tabLst>
              <a:defRPr>
                <a:solidFill>
                  <a:schemeClr val="tx1"/>
                </a:solidFill>
                <a:latin typeface="Arial" panose="020B0604020202020204" pitchFamily="34" charset="0"/>
              </a:defRPr>
            </a:lvl6pPr>
            <a:lvl7pPr fontAlgn="base">
              <a:spcBef>
                <a:spcPct val="0"/>
              </a:spcBef>
              <a:spcAft>
                <a:spcPct val="0"/>
              </a:spcAft>
              <a:tabLst>
                <a:tab pos="630238" algn="l"/>
              </a:tabLst>
              <a:defRPr>
                <a:solidFill>
                  <a:schemeClr val="tx1"/>
                </a:solidFill>
                <a:latin typeface="Arial" panose="020B0604020202020204" pitchFamily="34" charset="0"/>
              </a:defRPr>
            </a:lvl7pPr>
            <a:lvl8pPr fontAlgn="base">
              <a:spcBef>
                <a:spcPct val="0"/>
              </a:spcBef>
              <a:spcAft>
                <a:spcPct val="0"/>
              </a:spcAft>
              <a:tabLst>
                <a:tab pos="630238" algn="l"/>
              </a:tabLst>
              <a:defRPr>
                <a:solidFill>
                  <a:schemeClr val="tx1"/>
                </a:solidFill>
                <a:latin typeface="Arial" panose="020B0604020202020204" pitchFamily="34" charset="0"/>
              </a:defRPr>
            </a:lvl8pPr>
            <a:lvl9pPr fontAlgn="base">
              <a:spcBef>
                <a:spcPct val="0"/>
              </a:spcBef>
              <a:spcAft>
                <a:spcPct val="0"/>
              </a:spcAft>
              <a:tabLst>
                <a:tab pos="630238" algn="l"/>
              </a:tabLst>
              <a:defRPr>
                <a:solidFill>
                  <a:schemeClr val="tx1"/>
                </a:solidFill>
                <a:latin typeface="Arial" panose="020B0604020202020204" pitchFamily="34" charset="0"/>
              </a:defRPr>
            </a:lvl9pPr>
          </a:lstStyle>
          <a:p>
            <a:r>
              <a:rPr lang="sr-Latn-CS" altLang="sr-Latn-RS"/>
              <a:t>gde je:</a:t>
            </a:r>
            <a:endParaRPr lang="en-US" altLang="sr-Latn-RS"/>
          </a:p>
          <a:p>
            <a:r>
              <a:rPr lang="sr-Latn-CS" altLang="sr-Latn-RS" i="1"/>
              <a:t>C</a:t>
            </a:r>
            <a:r>
              <a:rPr lang="sr-Latn-CS" altLang="sr-Latn-RS" i="1" baseline="-25000"/>
              <a:t>i</a:t>
            </a:r>
            <a:r>
              <a:rPr lang="sr-Latn-CS" altLang="sr-Latn-RS" i="1"/>
              <a:t> </a:t>
            </a:r>
            <a:r>
              <a:rPr lang="sr-Latn-CS" altLang="sr-Latn-RS"/>
              <a:t>broj radnih ciklusa tokom kojih se u radnom zadatku </a:t>
            </a:r>
            <a:r>
              <a:rPr lang="sr-Latn-CS" altLang="sr-Latn-RS" i="1"/>
              <a:t>r</a:t>
            </a:r>
            <a:r>
              <a:rPr lang="sr-Latn-CS" altLang="sr-Latn-RS"/>
              <a:t> manipuliše teretom </a:t>
            </a:r>
            <a:r>
              <a:rPr lang="sr-Latn-CS" altLang="sr-Latn-RS" i="1"/>
              <a:t>i</a:t>
            </a:r>
            <a:r>
              <a:rPr lang="sr-Latn-CS" altLang="sr-Latn-RS"/>
              <a:t> veličine </a:t>
            </a:r>
            <a:r>
              <a:rPr lang="sr-Latn-CS" altLang="sr-Latn-RS" i="1"/>
              <a:t>Q</a:t>
            </a:r>
            <a:r>
              <a:rPr lang="sr-Latn-CS" altLang="sr-Latn-RS" i="1" baseline="-25000"/>
              <a:t>i</a:t>
            </a:r>
            <a:r>
              <a:rPr lang="sr-Latn-CS" altLang="sr-Latn-RS"/>
              <a:t>,</a:t>
            </a:r>
            <a:endParaRPr lang="en-US" altLang="sr-Latn-RS"/>
          </a:p>
          <a:p>
            <a:r>
              <a:rPr lang="sr-Latn-CS" altLang="sr-Latn-RS" i="1"/>
              <a:t>C</a:t>
            </a:r>
            <a:r>
              <a:rPr lang="sr-Latn-CS" altLang="sr-Latn-RS" i="1" baseline="-25000"/>
              <a:t>r</a:t>
            </a:r>
            <a:r>
              <a:rPr lang="sr-Latn-CS" altLang="sr-Latn-RS" i="1"/>
              <a:t> </a:t>
            </a:r>
            <a:r>
              <a:rPr lang="sr-Latn-CS" altLang="sr-Latn-RS"/>
              <a:t>broj radnih ciklusa u radnom zadatku </a:t>
            </a:r>
            <a:r>
              <a:rPr lang="sr-Latn-CS" altLang="sr-Latn-RS" i="1"/>
              <a:t>r</a:t>
            </a:r>
            <a:r>
              <a:rPr lang="sr-Latn-CS" altLang="sr-Latn-RS"/>
              <a:t>,</a:t>
            </a:r>
            <a:endParaRPr lang="en-US" altLang="sr-Latn-RS"/>
          </a:p>
          <a:p>
            <a:r>
              <a:rPr lang="sr-Latn-CS" altLang="sr-Latn-RS" i="1"/>
              <a:t>Q</a:t>
            </a:r>
            <a:r>
              <a:rPr lang="sr-Latn-CS" altLang="sr-Latn-RS" i="1" baseline="-25000"/>
              <a:t>i</a:t>
            </a:r>
            <a:r>
              <a:rPr lang="sr-Latn-CS" altLang="sr-Latn-RS" i="1"/>
              <a:t> </a:t>
            </a:r>
            <a:r>
              <a:rPr lang="sr-Latn-CS" altLang="sr-Latn-RS"/>
              <a:t>veličina </a:t>
            </a:r>
            <a:r>
              <a:rPr lang="sr-Latn-CS" altLang="sr-Latn-RS" i="1"/>
              <a:t>i</a:t>
            </a:r>
            <a:r>
              <a:rPr lang="sr-Latn-CS" altLang="sr-Latn-RS"/>
              <a:t>-tog tereta,</a:t>
            </a:r>
            <a:endParaRPr lang="en-US" altLang="sr-Latn-RS"/>
          </a:p>
          <a:p>
            <a:r>
              <a:rPr lang="sr-Latn-CS" altLang="sr-Latn-RS" i="1"/>
              <a:t>Q</a:t>
            </a:r>
            <a:r>
              <a:rPr lang="sr-Latn-CS" altLang="sr-Latn-RS" i="1" baseline="-25000"/>
              <a:t>r</a:t>
            </a:r>
            <a:r>
              <a:rPr lang="sr-Latn-CS" altLang="sr-Latn-RS" i="1"/>
              <a:t> </a:t>
            </a:r>
            <a:r>
              <a:rPr lang="sr-Latn-CS" altLang="sr-Latn-RS"/>
              <a:t>najveći neto teret u radnom zadatku </a:t>
            </a:r>
            <a:r>
              <a:rPr lang="sr-Latn-CS" altLang="sr-Latn-RS" i="1"/>
              <a:t>r</a:t>
            </a:r>
            <a:r>
              <a:rPr lang="sr-Latn-CS" altLang="sr-Latn-RS"/>
              <a:t>.</a:t>
            </a:r>
            <a:endParaRPr lang="en-US" altLang="sr-Latn-RS"/>
          </a:p>
          <a:p>
            <a:r>
              <a:rPr lang="sr-Latn-CS" altLang="sr-Latn-RS"/>
              <a:t>Izraz </a:t>
            </a:r>
            <a:r>
              <a:rPr lang="sr-Latn-CS" altLang="sr-Latn-RS" i="1"/>
              <a:t>C</a:t>
            </a:r>
            <a:r>
              <a:rPr lang="sr-Latn-CS" altLang="sr-Latn-RS" i="1" baseline="-25000"/>
              <a:t>i</a:t>
            </a:r>
            <a:r>
              <a:rPr lang="sr-Latn-CS" altLang="sr-Latn-RS"/>
              <a:t>/</a:t>
            </a:r>
            <a:r>
              <a:rPr lang="sr-Latn-CS" altLang="sr-Latn-RS" i="1"/>
              <a:t>C</a:t>
            </a:r>
            <a:r>
              <a:rPr lang="sr-Latn-CS" altLang="sr-Latn-RS" i="1" baseline="-25000"/>
              <a:t>r</a:t>
            </a:r>
            <a:r>
              <a:rPr lang="sr-Latn-CS" altLang="sr-Latn-RS"/>
              <a:t> daje relativni broj radnih ciklusa. Relativni teret je dat sa </a:t>
            </a:r>
            <a:r>
              <a:rPr lang="sr-Latn-CS" altLang="sr-Latn-RS" i="1"/>
              <a:t>Q</a:t>
            </a:r>
            <a:r>
              <a:rPr lang="sr-Latn-CS" altLang="sr-Latn-RS" i="1" baseline="-25000"/>
              <a:t>i</a:t>
            </a:r>
            <a:r>
              <a:rPr lang="sr-Latn-CS" altLang="sr-Latn-RS"/>
              <a:t>/</a:t>
            </a:r>
            <a:r>
              <a:rPr lang="sr-Latn-CS" altLang="sr-Latn-RS" i="1"/>
              <a:t>Q</a:t>
            </a:r>
            <a:r>
              <a:rPr lang="sr-Latn-CS" altLang="sr-Latn-RS" i="1" baseline="-25000"/>
              <a:t>r</a:t>
            </a:r>
            <a:r>
              <a:rPr lang="sr-Latn-CS" altLang="sr-Latn-RS"/>
              <a:t>.</a:t>
            </a:r>
            <a:endParaRPr lang="en-US" altLang="sr-Latn-RS"/>
          </a:p>
          <a:p>
            <a:r>
              <a:rPr lang="sr-Latn-CS" altLang="sr-Latn-RS"/>
              <a:t>Ako ima više od jednog zadatka, veličina </a:t>
            </a:r>
            <a:r>
              <a:rPr lang="sr-Latn-CS" altLang="sr-Latn-RS" i="1"/>
              <a:t>k</a:t>
            </a:r>
            <a:r>
              <a:rPr lang="sr-Latn-CS" altLang="sr-Latn-RS" i="1" baseline="-25000"/>
              <a:t>Q</a:t>
            </a:r>
            <a:r>
              <a:rPr lang="sr-Latn-CS" altLang="sr-Latn-RS"/>
              <a:t> za sve zadatke određena je kao:</a:t>
            </a:r>
          </a:p>
        </p:txBody>
      </p:sp>
      <p:sp>
        <p:nvSpPr>
          <p:cNvPr id="69647" name="Rectangle 15"/>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69646" name="Object 14"/>
          <p:cNvGraphicFramePr>
            <a:graphicFrameLocks noChangeAspect="1"/>
          </p:cNvGraphicFramePr>
          <p:nvPr/>
        </p:nvGraphicFramePr>
        <p:xfrm>
          <a:off x="6396038" y="4395788"/>
          <a:ext cx="2724150" cy="804862"/>
        </p:xfrm>
        <a:graphic>
          <a:graphicData uri="http://schemas.openxmlformats.org/presentationml/2006/ole">
            <mc:AlternateContent xmlns:mc="http://schemas.openxmlformats.org/markup-compatibility/2006">
              <mc:Choice xmlns:v="urn:schemas-microsoft-com:vml" Requires="v">
                <p:oleObj spid="_x0000_s69656" name="Equation" r:id="rId5" imgW="1447560" imgH="431640" progId="Equation.DSMT4">
                  <p:embed/>
                </p:oleObj>
              </mc:Choice>
              <mc:Fallback>
                <p:oleObj name="Equation" r:id="rId5" imgW="1447560" imgH="431640"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96038" y="4395788"/>
                        <a:ext cx="2724150" cy="804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52" name="Rectangle 20"/>
          <p:cNvSpPr>
            <a:spLocks noChangeArrowheads="1"/>
          </p:cNvSpPr>
          <p:nvPr/>
        </p:nvSpPr>
        <p:spPr bwMode="auto">
          <a:xfrm>
            <a:off x="179388" y="5084763"/>
            <a:ext cx="4959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r-Latn-CS" altLang="sr-Latn-RS"/>
              <a:t>gde je </a:t>
            </a:r>
            <a:r>
              <a:rPr lang="sr-Latn-CS" altLang="sr-Latn-RS" i="1"/>
              <a:t>Q</a:t>
            </a:r>
            <a:r>
              <a:rPr lang="sr-Latn-CS" altLang="sr-Latn-RS"/>
              <a:t> najveća vrednost </a:t>
            </a:r>
            <a:r>
              <a:rPr lang="sr-Latn-CS" altLang="sr-Latn-RS" i="1"/>
              <a:t>Q</a:t>
            </a:r>
            <a:r>
              <a:rPr lang="sr-Latn-CS" altLang="sr-Latn-RS" i="1" baseline="-25000"/>
              <a:t>r</a:t>
            </a:r>
            <a:r>
              <a:rPr lang="sr-Latn-CS" altLang="sr-Latn-RS"/>
              <a:t> u svim zadacima</a:t>
            </a:r>
            <a:r>
              <a:rPr lang="en-US" altLang="sr-Latn-RS"/>
              <a:t> </a:t>
            </a:r>
          </a:p>
        </p:txBody>
      </p:sp>
      <p:graphicFrame>
        <p:nvGraphicFramePr>
          <p:cNvPr id="69653" name="Object 21"/>
          <p:cNvGraphicFramePr>
            <a:graphicFrameLocks noChangeAspect="1"/>
          </p:cNvGraphicFramePr>
          <p:nvPr/>
        </p:nvGraphicFramePr>
        <p:xfrm>
          <a:off x="250825" y="5516563"/>
          <a:ext cx="1295400" cy="681037"/>
        </p:xfrm>
        <a:graphic>
          <a:graphicData uri="http://schemas.openxmlformats.org/presentationml/2006/ole">
            <mc:AlternateContent xmlns:mc="http://schemas.openxmlformats.org/markup-compatibility/2006">
              <mc:Choice xmlns:v="urn:schemas-microsoft-com:vml" Requires="v">
                <p:oleObj spid="_x0000_s69657" name="Equation" r:id="rId7" imgW="558558" imgH="291973" progId="Equation.DSMT4">
                  <p:embed/>
                </p:oleObj>
              </mc:Choice>
              <mc:Fallback>
                <p:oleObj name="Equation" r:id="rId7" imgW="558558" imgH="291973" progId="Equation.DSMT4">
                  <p:embed/>
                  <p:pic>
                    <p:nvPicPr>
                      <p:cNvPr id="0" name="Object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0825" y="5516563"/>
                        <a:ext cx="1295400" cy="681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ChangeArrowheads="1"/>
          </p:cNvSpPr>
          <p:nvPr/>
        </p:nvSpPr>
        <p:spPr bwMode="auto">
          <a:xfrm>
            <a:off x="0" y="0"/>
            <a:ext cx="9144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30238" algn="l"/>
              </a:tabLst>
              <a:defRPr>
                <a:solidFill>
                  <a:schemeClr val="tx1"/>
                </a:solidFill>
                <a:latin typeface="Arial" panose="020B0604020202020204" pitchFamily="34" charset="0"/>
              </a:defRPr>
            </a:lvl1pPr>
            <a:lvl2pPr>
              <a:tabLst>
                <a:tab pos="630238" algn="l"/>
              </a:tabLst>
              <a:defRPr>
                <a:solidFill>
                  <a:schemeClr val="tx1"/>
                </a:solidFill>
                <a:latin typeface="Arial" panose="020B0604020202020204" pitchFamily="34" charset="0"/>
              </a:defRPr>
            </a:lvl2pPr>
            <a:lvl3pPr>
              <a:tabLst>
                <a:tab pos="630238" algn="l"/>
              </a:tabLst>
              <a:defRPr>
                <a:solidFill>
                  <a:schemeClr val="tx1"/>
                </a:solidFill>
                <a:latin typeface="Arial" panose="020B0604020202020204" pitchFamily="34" charset="0"/>
              </a:defRPr>
            </a:lvl3pPr>
            <a:lvl4pPr>
              <a:tabLst>
                <a:tab pos="630238" algn="l"/>
              </a:tabLst>
              <a:defRPr>
                <a:solidFill>
                  <a:schemeClr val="tx1"/>
                </a:solidFill>
                <a:latin typeface="Arial" panose="020B0604020202020204" pitchFamily="34" charset="0"/>
              </a:defRPr>
            </a:lvl4pPr>
            <a:lvl5pPr>
              <a:tabLst>
                <a:tab pos="630238" algn="l"/>
              </a:tabLst>
              <a:defRPr>
                <a:solidFill>
                  <a:schemeClr val="tx1"/>
                </a:solidFill>
                <a:latin typeface="Arial" panose="020B0604020202020204" pitchFamily="34" charset="0"/>
              </a:defRPr>
            </a:lvl5pPr>
            <a:lvl6pPr fontAlgn="base">
              <a:spcBef>
                <a:spcPct val="0"/>
              </a:spcBef>
              <a:spcAft>
                <a:spcPct val="0"/>
              </a:spcAft>
              <a:tabLst>
                <a:tab pos="630238" algn="l"/>
              </a:tabLst>
              <a:defRPr>
                <a:solidFill>
                  <a:schemeClr val="tx1"/>
                </a:solidFill>
                <a:latin typeface="Arial" panose="020B0604020202020204" pitchFamily="34" charset="0"/>
              </a:defRPr>
            </a:lvl6pPr>
            <a:lvl7pPr fontAlgn="base">
              <a:spcBef>
                <a:spcPct val="0"/>
              </a:spcBef>
              <a:spcAft>
                <a:spcPct val="0"/>
              </a:spcAft>
              <a:tabLst>
                <a:tab pos="630238" algn="l"/>
              </a:tabLst>
              <a:defRPr>
                <a:solidFill>
                  <a:schemeClr val="tx1"/>
                </a:solidFill>
                <a:latin typeface="Arial" panose="020B0604020202020204" pitchFamily="34" charset="0"/>
              </a:defRPr>
            </a:lvl7pPr>
            <a:lvl8pPr fontAlgn="base">
              <a:spcBef>
                <a:spcPct val="0"/>
              </a:spcBef>
              <a:spcAft>
                <a:spcPct val="0"/>
              </a:spcAft>
              <a:tabLst>
                <a:tab pos="630238" algn="l"/>
              </a:tabLst>
              <a:defRPr>
                <a:solidFill>
                  <a:schemeClr val="tx1"/>
                </a:solidFill>
                <a:latin typeface="Arial" panose="020B0604020202020204" pitchFamily="34" charset="0"/>
              </a:defRPr>
            </a:lvl8pPr>
            <a:lvl9pPr fontAlgn="base">
              <a:spcBef>
                <a:spcPct val="0"/>
              </a:spcBef>
              <a:spcAft>
                <a:spcPct val="0"/>
              </a:spcAft>
              <a:tabLst>
                <a:tab pos="630238" algn="l"/>
              </a:tabLst>
              <a:defRPr>
                <a:solidFill>
                  <a:schemeClr val="tx1"/>
                </a:solidFill>
                <a:latin typeface="Arial" panose="020B0604020202020204" pitchFamily="34" charset="0"/>
              </a:defRPr>
            </a:lvl9pPr>
          </a:lstStyle>
          <a:p>
            <a:r>
              <a:rPr lang="sr-Latn-CS" altLang="sr-Latn-RS"/>
              <a:t>Ako nisu poznate pojedinosti u vezi broja radnih ciklusa i mase pojedinih neto tereta kojima treba da se manipuliše, korisnik, proizvođač i projektant moraju da ugovore odgovarajuću relativnu učestanost za svaki radni zadatak </a:t>
            </a:r>
            <a:r>
              <a:rPr lang="sr-Latn-CS" altLang="sr-Latn-RS" i="1"/>
              <a:t>r</a:t>
            </a:r>
            <a:r>
              <a:rPr lang="sr-Latn-CS" altLang="sr-Latn-RS"/>
              <a:t>.</a:t>
            </a:r>
            <a:endParaRPr lang="en-US" altLang="sr-Latn-RS"/>
          </a:p>
          <a:p>
            <a:r>
              <a:rPr lang="sr-Latn-CS" altLang="sr-Latn-RS"/>
              <a:t>Tabela pokazuje klase </a:t>
            </a:r>
            <a:r>
              <a:rPr lang="sr-Latn-CS" altLang="sr-Latn-RS" i="1"/>
              <a:t>Q</a:t>
            </a:r>
            <a:r>
              <a:rPr lang="sr-Latn-CS" altLang="sr-Latn-RS"/>
              <a:t> faktora kolektiva spektra tereta </a:t>
            </a:r>
            <a:r>
              <a:rPr lang="sr-Latn-CS" altLang="sr-Latn-RS" i="1"/>
              <a:t>k</a:t>
            </a:r>
            <a:r>
              <a:rPr lang="sr-Latn-CS" altLang="sr-Latn-RS" i="1" baseline="-25000"/>
              <a:t>Q</a:t>
            </a:r>
            <a:r>
              <a:rPr lang="sr-Latn-CS" altLang="sr-Latn-RS"/>
              <a:t>.</a:t>
            </a:r>
          </a:p>
        </p:txBody>
      </p:sp>
      <p:graphicFrame>
        <p:nvGraphicFramePr>
          <p:cNvPr id="71772" name="Group 92"/>
          <p:cNvGraphicFramePr>
            <a:graphicFrameLocks noGrp="1"/>
          </p:cNvGraphicFramePr>
          <p:nvPr/>
        </p:nvGraphicFramePr>
        <p:xfrm>
          <a:off x="250825" y="1196975"/>
          <a:ext cx="5013325" cy="2344738"/>
        </p:xfrm>
        <a:graphic>
          <a:graphicData uri="http://schemas.openxmlformats.org/drawingml/2006/table">
            <a:tbl>
              <a:tblPr/>
              <a:tblGrid>
                <a:gridCol w="1773238"/>
                <a:gridCol w="3240087"/>
              </a:tblGrid>
              <a:tr h="274638">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Klasa</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Faktor kolektiva (spektra) tereta</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Q</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0</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kQ</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0,0313</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Q</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1</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630238" algn="l"/>
                        </a:tabLst>
                        <a:defRPr sz="2800">
                          <a:solidFill>
                            <a:schemeClr val="tx1"/>
                          </a:solidFill>
                          <a:latin typeface="Arial" panose="020B0604020202020204" pitchFamily="34" charset="0"/>
                        </a:defRPr>
                      </a:lvl1pPr>
                      <a:lvl2pPr>
                        <a:spcBef>
                          <a:spcPct val="20000"/>
                        </a:spcBef>
                        <a:tabLst>
                          <a:tab pos="630238" algn="l"/>
                        </a:tabLst>
                        <a:defRPr sz="2400">
                          <a:solidFill>
                            <a:schemeClr val="tx1"/>
                          </a:solidFill>
                          <a:latin typeface="Arial" panose="020B0604020202020204" pitchFamily="34" charset="0"/>
                        </a:defRPr>
                      </a:lvl2pPr>
                      <a:lvl3pPr>
                        <a:spcBef>
                          <a:spcPct val="20000"/>
                        </a:spcBef>
                        <a:tabLst>
                          <a:tab pos="630238" algn="l"/>
                        </a:tabLst>
                        <a:defRPr sz="2000">
                          <a:solidFill>
                            <a:schemeClr val="tx1"/>
                          </a:solidFill>
                          <a:latin typeface="Arial" panose="020B0604020202020204" pitchFamily="34" charset="0"/>
                        </a:defRPr>
                      </a:lvl3pPr>
                      <a:lvl4pPr>
                        <a:spcBef>
                          <a:spcPct val="20000"/>
                        </a:spcBef>
                        <a:tabLst>
                          <a:tab pos="630238" algn="l"/>
                        </a:tabLst>
                        <a:defRPr>
                          <a:solidFill>
                            <a:schemeClr val="tx1"/>
                          </a:solidFill>
                          <a:latin typeface="Arial" panose="020B0604020202020204" pitchFamily="34" charset="0"/>
                        </a:defRPr>
                      </a:lvl4pPr>
                      <a:lvl5pPr>
                        <a:spcBef>
                          <a:spcPct val="20000"/>
                        </a:spcBef>
                        <a:tabLst>
                          <a:tab pos="630238" algn="l"/>
                        </a:tabLst>
                        <a:defRPr>
                          <a:solidFill>
                            <a:schemeClr val="tx1"/>
                          </a:solidFill>
                          <a:latin typeface="Arial" panose="020B0604020202020204" pitchFamily="34" charset="0"/>
                        </a:defRPr>
                      </a:lvl5pPr>
                      <a:lvl6pPr fontAlgn="base">
                        <a:spcBef>
                          <a:spcPct val="20000"/>
                        </a:spcBef>
                        <a:spcAft>
                          <a:spcPct val="0"/>
                        </a:spcAft>
                        <a:tabLst>
                          <a:tab pos="630238" algn="l"/>
                        </a:tabLst>
                        <a:defRPr>
                          <a:solidFill>
                            <a:schemeClr val="tx1"/>
                          </a:solidFill>
                          <a:latin typeface="Arial" panose="020B0604020202020204" pitchFamily="34" charset="0"/>
                        </a:defRPr>
                      </a:lvl6pPr>
                      <a:lvl7pPr fontAlgn="base">
                        <a:spcBef>
                          <a:spcPct val="20000"/>
                        </a:spcBef>
                        <a:spcAft>
                          <a:spcPct val="0"/>
                        </a:spcAft>
                        <a:tabLst>
                          <a:tab pos="630238" algn="l"/>
                        </a:tabLst>
                        <a:defRPr>
                          <a:solidFill>
                            <a:schemeClr val="tx1"/>
                          </a:solidFill>
                          <a:latin typeface="Arial" panose="020B0604020202020204" pitchFamily="34" charset="0"/>
                        </a:defRPr>
                      </a:lvl7pPr>
                      <a:lvl8pPr fontAlgn="base">
                        <a:spcBef>
                          <a:spcPct val="20000"/>
                        </a:spcBef>
                        <a:spcAft>
                          <a:spcPct val="0"/>
                        </a:spcAft>
                        <a:tabLst>
                          <a:tab pos="630238" algn="l"/>
                        </a:tabLst>
                        <a:defRPr>
                          <a:solidFill>
                            <a:schemeClr val="tx1"/>
                          </a:solidFill>
                          <a:latin typeface="Arial" panose="020B0604020202020204" pitchFamily="34" charset="0"/>
                        </a:defRPr>
                      </a:lvl8pPr>
                      <a:lvl9pPr fontAlgn="base">
                        <a:spcBef>
                          <a:spcPct val="20000"/>
                        </a:spcBef>
                        <a:spcAft>
                          <a:spcPct val="0"/>
                        </a:spcAft>
                        <a:tabLst>
                          <a:tab pos="630238"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30238" algn="l"/>
                        </a:tabLst>
                      </a:pP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0,0313</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kQ</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a:t>
                      </a: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0,0625</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Q</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0,0625</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kQ</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a:t>
                      </a: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0,1250</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Q</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3</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0,1250</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kQ</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a:t>
                      </a: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0,2500</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Q</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0,2500</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kQ</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a:t>
                      </a: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0,5000</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Q</a:t>
                      </a:r>
                      <a:r>
                        <a:rPr kumimoji="0" lang="sr-Latn-CS" altLang="sr-Latn-RS" sz="16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5</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0,5000</a:t>
                      </a:r>
                      <a:r>
                        <a:rPr kumimoji="0" lang="sr-Latn-C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a:t>
                      </a:r>
                      <a:r>
                        <a:rPr kumimoji="0" lang="sr-Latn-CS" altLang="sr-Latn-R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kQ</a:t>
                      </a:r>
                      <a:r>
                        <a:rPr kumimoji="0" lang="en-US" altLang="sr-Latn-R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a:t>
                      </a:r>
                      <a:r>
                        <a:rPr kumimoji="0" lang="sr-Latn-CS" altLang="sr-Latn-RS" sz="1600" b="0" i="0" u="none" strike="noStrike" cap="none" normalizeH="0" baseline="0" smtClean="0">
                          <a:ln>
                            <a:noFill/>
                          </a:ln>
                          <a:solidFill>
                            <a:schemeClr val="tx1"/>
                          </a:solidFill>
                          <a:effectLst/>
                          <a:latin typeface="Symbol" panose="05050102010706020507" pitchFamily="18" charset="2"/>
                          <a:cs typeface="Times New Roman" panose="02020603050405020304" pitchFamily="18" charset="0"/>
                        </a:rPr>
                        <a:t>1,0000</a:t>
                      </a:r>
                      <a:endParaRPr kumimoji="0" lang="sr-Latn-CS" altLang="sr-Latn-R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1773" name="Rectangle 93"/>
          <p:cNvSpPr>
            <a:spLocks noChangeArrowheads="1"/>
          </p:cNvSpPr>
          <p:nvPr/>
        </p:nvSpPr>
        <p:spPr bwMode="auto">
          <a:xfrm>
            <a:off x="5435600" y="1989138"/>
            <a:ext cx="32623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sr-Latn-CS" altLang="sr-Latn-RS" b="1"/>
              <a:t>Klase </a:t>
            </a:r>
            <a:r>
              <a:rPr lang="sr-Latn-CS" altLang="sr-Latn-RS" b="1" i="1"/>
              <a:t>Q</a:t>
            </a:r>
            <a:r>
              <a:rPr lang="sr-Latn-CS" altLang="sr-Latn-RS" b="1"/>
              <a:t> faktora kolektiva (spektra) tereta </a:t>
            </a:r>
            <a:r>
              <a:rPr lang="sr-Latn-CS" altLang="sr-Latn-RS" b="1" i="1"/>
              <a:t>k</a:t>
            </a:r>
            <a:r>
              <a:rPr lang="sr-Latn-CS" altLang="sr-Latn-RS" b="1" i="1" baseline="-25000"/>
              <a:t>Q</a:t>
            </a:r>
            <a:r>
              <a:rPr lang="en-US" altLang="sr-Latn-RS"/>
              <a:t> </a:t>
            </a:r>
          </a:p>
        </p:txBody>
      </p:sp>
      <p:sp>
        <p:nvSpPr>
          <p:cNvPr id="71774" name="Rectangle 94"/>
          <p:cNvSpPr>
            <a:spLocks noChangeArrowheads="1"/>
          </p:cNvSpPr>
          <p:nvPr/>
        </p:nvSpPr>
        <p:spPr bwMode="auto">
          <a:xfrm>
            <a:off x="0" y="4005263"/>
            <a:ext cx="91440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30238" algn="l"/>
              </a:tabLst>
              <a:defRPr>
                <a:solidFill>
                  <a:schemeClr val="tx1"/>
                </a:solidFill>
                <a:latin typeface="Arial" panose="020B0604020202020204" pitchFamily="34" charset="0"/>
              </a:defRPr>
            </a:lvl1pPr>
            <a:lvl2pPr>
              <a:tabLst>
                <a:tab pos="630238" algn="l"/>
              </a:tabLst>
              <a:defRPr>
                <a:solidFill>
                  <a:schemeClr val="tx1"/>
                </a:solidFill>
                <a:latin typeface="Arial" panose="020B0604020202020204" pitchFamily="34" charset="0"/>
              </a:defRPr>
            </a:lvl2pPr>
            <a:lvl3pPr>
              <a:tabLst>
                <a:tab pos="630238" algn="l"/>
              </a:tabLst>
              <a:defRPr>
                <a:solidFill>
                  <a:schemeClr val="tx1"/>
                </a:solidFill>
                <a:latin typeface="Arial" panose="020B0604020202020204" pitchFamily="34" charset="0"/>
              </a:defRPr>
            </a:lvl3pPr>
            <a:lvl4pPr>
              <a:tabLst>
                <a:tab pos="630238" algn="l"/>
              </a:tabLst>
              <a:defRPr>
                <a:solidFill>
                  <a:schemeClr val="tx1"/>
                </a:solidFill>
                <a:latin typeface="Arial" panose="020B0604020202020204" pitchFamily="34" charset="0"/>
              </a:defRPr>
            </a:lvl4pPr>
            <a:lvl5pPr>
              <a:tabLst>
                <a:tab pos="630238" algn="l"/>
              </a:tabLst>
              <a:defRPr>
                <a:solidFill>
                  <a:schemeClr val="tx1"/>
                </a:solidFill>
                <a:latin typeface="Arial" panose="020B0604020202020204" pitchFamily="34" charset="0"/>
              </a:defRPr>
            </a:lvl5pPr>
            <a:lvl6pPr fontAlgn="base">
              <a:spcBef>
                <a:spcPct val="0"/>
              </a:spcBef>
              <a:spcAft>
                <a:spcPct val="0"/>
              </a:spcAft>
              <a:tabLst>
                <a:tab pos="630238" algn="l"/>
              </a:tabLst>
              <a:defRPr>
                <a:solidFill>
                  <a:schemeClr val="tx1"/>
                </a:solidFill>
                <a:latin typeface="Arial" panose="020B0604020202020204" pitchFamily="34" charset="0"/>
              </a:defRPr>
            </a:lvl6pPr>
            <a:lvl7pPr fontAlgn="base">
              <a:spcBef>
                <a:spcPct val="0"/>
              </a:spcBef>
              <a:spcAft>
                <a:spcPct val="0"/>
              </a:spcAft>
              <a:tabLst>
                <a:tab pos="630238" algn="l"/>
              </a:tabLst>
              <a:defRPr>
                <a:solidFill>
                  <a:schemeClr val="tx1"/>
                </a:solidFill>
                <a:latin typeface="Arial" panose="020B0604020202020204" pitchFamily="34" charset="0"/>
              </a:defRPr>
            </a:lvl7pPr>
            <a:lvl8pPr fontAlgn="base">
              <a:spcBef>
                <a:spcPct val="0"/>
              </a:spcBef>
              <a:spcAft>
                <a:spcPct val="0"/>
              </a:spcAft>
              <a:tabLst>
                <a:tab pos="630238" algn="l"/>
              </a:tabLst>
              <a:defRPr>
                <a:solidFill>
                  <a:schemeClr val="tx1"/>
                </a:solidFill>
                <a:latin typeface="Arial" panose="020B0604020202020204" pitchFamily="34" charset="0"/>
              </a:defRPr>
            </a:lvl8pPr>
            <a:lvl9pPr fontAlgn="base">
              <a:spcBef>
                <a:spcPct val="0"/>
              </a:spcBef>
              <a:spcAft>
                <a:spcPct val="0"/>
              </a:spcAft>
              <a:tabLst>
                <a:tab pos="630238" algn="l"/>
              </a:tabLst>
              <a:defRPr>
                <a:solidFill>
                  <a:schemeClr val="tx1"/>
                </a:solidFill>
                <a:latin typeface="Arial" panose="020B0604020202020204" pitchFamily="34" charset="0"/>
              </a:defRPr>
            </a:lvl9pPr>
          </a:lstStyle>
          <a:p>
            <a:pPr algn="just"/>
            <a:r>
              <a:rPr lang="sr-Latn-CS" altLang="sr-Latn-RS"/>
              <a:t>Kada je na osnovu klasifikacije, za opis tereta kojima treba da se manipuliše, upotrebljen samo jedan faktor kolektiva spektra tereta, neophodno je da se odrede relativne učestanosti koje izazivaju najveći deo zamornog oštećenja na razmatranom mestu. Ovo stoga što pri istom faktoru kolektiva (spektra) tereta različite učestanosti neto tereta mogu da proizvedu različite efekte od zamora na pojedinim mestima.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0" y="188913"/>
            <a:ext cx="91440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sr-Latn-RS" b="1"/>
              <a:t>Pogonske klase dizalica</a:t>
            </a:r>
          </a:p>
          <a:p>
            <a:endParaRPr lang="en-US" altLang="sr-Latn-RS"/>
          </a:p>
          <a:p>
            <a:r>
              <a:rPr lang="sr-Latn-CS" altLang="sr-Latn-RS"/>
              <a:t>Davno je uočeno da </a:t>
            </a:r>
            <a:r>
              <a:rPr lang="sr-Latn-CS" altLang="sr-Latn-RS" b="1"/>
              <a:t>dizalice rade pod vrlo različitim radnim uslovima</a:t>
            </a:r>
            <a:r>
              <a:rPr lang="sr-Latn-CS" altLang="sr-Latn-RS"/>
              <a:t>. To takođe važi i za pogonske mehanizme na jednoj istoj dizalici. Tako, </a:t>
            </a:r>
            <a:r>
              <a:rPr lang="sr-Latn-CS" altLang="sr-Latn-RS" b="1"/>
              <a:t>dizalice koje služe samo za montažu opreme</a:t>
            </a:r>
            <a:r>
              <a:rPr lang="sr-Latn-CS" altLang="sr-Latn-RS"/>
              <a:t>, kao na primer u hidro i termo elektranama rade </a:t>
            </a:r>
            <a:r>
              <a:rPr lang="sr-Latn-CS" altLang="sr-Latn-RS" b="1"/>
              <a:t>vrlo retko</a:t>
            </a:r>
            <a:r>
              <a:rPr lang="sr-Latn-CS" altLang="sr-Latn-RS"/>
              <a:t>, nedeljno ili mesečno, a takođe </a:t>
            </a:r>
            <a:r>
              <a:rPr lang="sr-Latn-CS" altLang="sr-Latn-RS" b="1"/>
              <a:t>još ređe dižu teret za koji su projektovane</a:t>
            </a:r>
            <a:r>
              <a:rPr lang="sr-Latn-CS" altLang="sr-Latn-RS"/>
              <a:t>, a najčešće dižu daleko manje terete. Kod velikih termoelektrana i hidroelektrana ove dizalice (</a:t>
            </a:r>
            <a:r>
              <a:rPr lang="en-US" altLang="sr-Latn-RS"/>
              <a:t>portalne i </a:t>
            </a:r>
            <a:r>
              <a:rPr lang="sr-Latn-CS" altLang="sr-Latn-RS"/>
              <a:t>mosne) su velikih nosivosti, 250-500 t, </a:t>
            </a:r>
            <a:r>
              <a:rPr lang="en-US" altLang="sr-Latn-RS"/>
              <a:t>a</a:t>
            </a:r>
            <a:r>
              <a:rPr lang="sr-Latn-CS" altLang="sr-Latn-RS"/>
              <a:t> dešava se da prođe i po nekoliko godina dok ne dođe do potrebe za generalnim remontom, a da ne podignu najveći teret - za koji </a:t>
            </a:r>
            <a:r>
              <a:rPr lang="en-US" altLang="sr-Latn-RS"/>
              <a:t>s</a:t>
            </a:r>
            <a:r>
              <a:rPr lang="sr-Latn-CS" altLang="sr-Latn-RS"/>
              <a:t>u projektovane. Dakle </a:t>
            </a:r>
            <a:r>
              <a:rPr lang="sr-Latn-CS" altLang="sr-Latn-RS" b="1"/>
              <a:t>retko se upotrebljavaju i još ređe nose naznačene terete</a:t>
            </a:r>
            <a:r>
              <a:rPr lang="sr-Latn-CS" altLang="sr-Latn-RS"/>
              <a:t>. Osim toga i brzine su male pa praktično nema dodatnih, inercijalnih sila.</a:t>
            </a:r>
          </a:p>
          <a:p>
            <a:r>
              <a:rPr lang="sr-Latn-CS" altLang="sr-Latn-RS"/>
              <a:t>Na drugoj strani postoje dizalice, poput onih u železarama, </a:t>
            </a:r>
            <a:r>
              <a:rPr lang="sr-Latn-CS" altLang="sr-Latn-RS" b="1"/>
              <a:t>koje rade u tri smene, 24 sata, jer su sastavni deo tehnološkog procesa</a:t>
            </a:r>
            <a:r>
              <a:rPr lang="sr-Latn-CS" altLang="sr-Latn-RS"/>
              <a:t>. Osim toga rade pod </a:t>
            </a:r>
            <a:r>
              <a:rPr lang="sr-Latn-CS" altLang="sr-Latn-RS" b="1"/>
              <a:t>vrlo teškim radnim uslovima</a:t>
            </a:r>
            <a:r>
              <a:rPr lang="sr-Latn-CS" altLang="sr-Latn-RS"/>
              <a:t>: visokim temperaturama, prašini, sa velikim brzinama a time i velikim inercijalnim silama, velikim brojem radnih ciklusa po satu, vrlo često, ili stalno, nose naznačeni (maksimalni) teret. Dakle ove dizalice imaju veliki broj radnih ciklusa po satu i uglavnom nose naznačeni ili njemu blizak teret. Naravno, između ove dve grupe nalazi se </a:t>
            </a:r>
            <a:r>
              <a:rPr lang="sr-Latn-CS" altLang="sr-Latn-RS" b="1"/>
              <a:t>veliki broj dizalica koje rade pod radnim uslovima koji se nalaze između</a:t>
            </a:r>
            <a:r>
              <a:rPr lang="sr-Latn-CS" altLang="sr-Latn-RS"/>
              <a:t>. Zbog napred uočenih velikih razlika u radnim opterećenjima, kako dizalice kao celine tako i pojedinih njenih delova i mehanizama, postavljalo se davno pitanje kako sve to uzeti u obzir, kako pri ugovaranju tako i pri proračunavanju i projektovanju dizalice i njenih pogona.</a:t>
            </a:r>
            <a:endParaRPr lang="en-US" altLang="sr-Latn-R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ChangeArrowheads="1"/>
          </p:cNvSpPr>
          <p:nvPr/>
        </p:nvSpPr>
        <p:spPr bwMode="auto">
          <a:xfrm>
            <a:off x="0" y="501650"/>
            <a:ext cx="9144000" cy="58594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361950">
              <a:tabLst>
                <a:tab pos="447675" algn="l"/>
              </a:tabLst>
              <a:defRPr>
                <a:solidFill>
                  <a:schemeClr val="tx1"/>
                </a:solidFill>
                <a:latin typeface="Arial" panose="020B0604020202020204" pitchFamily="34" charset="0"/>
              </a:defRPr>
            </a:lvl1pPr>
            <a:lvl2pPr>
              <a:tabLst>
                <a:tab pos="447675" algn="l"/>
              </a:tabLst>
              <a:defRPr>
                <a:solidFill>
                  <a:schemeClr val="tx1"/>
                </a:solidFill>
                <a:latin typeface="Arial" panose="020B0604020202020204" pitchFamily="34" charset="0"/>
              </a:defRPr>
            </a:lvl2pPr>
            <a:lvl3pPr>
              <a:tabLst>
                <a:tab pos="447675" algn="l"/>
              </a:tabLst>
              <a:defRPr>
                <a:solidFill>
                  <a:schemeClr val="tx1"/>
                </a:solidFill>
                <a:latin typeface="Arial" panose="020B0604020202020204" pitchFamily="34" charset="0"/>
              </a:defRPr>
            </a:lvl3pPr>
            <a:lvl4pPr>
              <a:tabLst>
                <a:tab pos="447675" algn="l"/>
              </a:tabLst>
              <a:defRPr>
                <a:solidFill>
                  <a:schemeClr val="tx1"/>
                </a:solidFill>
                <a:latin typeface="Arial" panose="020B0604020202020204" pitchFamily="34" charset="0"/>
              </a:defRPr>
            </a:lvl4pPr>
            <a:lvl5pPr>
              <a:tabLst>
                <a:tab pos="447675" algn="l"/>
              </a:tabLst>
              <a:defRPr>
                <a:solidFill>
                  <a:schemeClr val="tx1"/>
                </a:solidFill>
                <a:latin typeface="Arial" panose="020B0604020202020204" pitchFamily="34" charset="0"/>
              </a:defRPr>
            </a:lvl5pPr>
            <a:lvl6pPr fontAlgn="base">
              <a:spcBef>
                <a:spcPct val="0"/>
              </a:spcBef>
              <a:spcAft>
                <a:spcPct val="0"/>
              </a:spcAft>
              <a:tabLst>
                <a:tab pos="447675" algn="l"/>
              </a:tabLst>
              <a:defRPr>
                <a:solidFill>
                  <a:schemeClr val="tx1"/>
                </a:solidFill>
                <a:latin typeface="Arial" panose="020B0604020202020204" pitchFamily="34" charset="0"/>
              </a:defRPr>
            </a:lvl6pPr>
            <a:lvl7pPr fontAlgn="base">
              <a:spcBef>
                <a:spcPct val="0"/>
              </a:spcBef>
              <a:spcAft>
                <a:spcPct val="0"/>
              </a:spcAft>
              <a:tabLst>
                <a:tab pos="447675" algn="l"/>
              </a:tabLst>
              <a:defRPr>
                <a:solidFill>
                  <a:schemeClr val="tx1"/>
                </a:solidFill>
                <a:latin typeface="Arial" panose="020B0604020202020204" pitchFamily="34" charset="0"/>
              </a:defRPr>
            </a:lvl7pPr>
            <a:lvl8pPr fontAlgn="base">
              <a:spcBef>
                <a:spcPct val="0"/>
              </a:spcBef>
              <a:spcAft>
                <a:spcPct val="0"/>
              </a:spcAft>
              <a:tabLst>
                <a:tab pos="447675" algn="l"/>
              </a:tabLst>
              <a:defRPr>
                <a:solidFill>
                  <a:schemeClr val="tx1"/>
                </a:solidFill>
                <a:latin typeface="Arial" panose="020B0604020202020204" pitchFamily="34" charset="0"/>
              </a:defRPr>
            </a:lvl8pPr>
            <a:lvl9pPr fontAlgn="base">
              <a:spcBef>
                <a:spcPct val="0"/>
              </a:spcBef>
              <a:spcAft>
                <a:spcPct val="0"/>
              </a:spcAft>
              <a:tabLst>
                <a:tab pos="447675" algn="l"/>
              </a:tabLst>
              <a:defRPr>
                <a:solidFill>
                  <a:schemeClr val="tx1"/>
                </a:solidFill>
                <a:latin typeface="Arial" panose="020B0604020202020204" pitchFamily="34" charset="0"/>
              </a:defRPr>
            </a:lvl9pPr>
          </a:lstStyle>
          <a:p>
            <a:pPr algn="ctr"/>
            <a:r>
              <a:rPr lang="hr-HR" altLang="sr-Latn-RS" b="1"/>
              <a:t>Pogonske grupe mehanizama</a:t>
            </a:r>
            <a:endParaRPr lang="en-US" altLang="sr-Latn-RS" b="1"/>
          </a:p>
          <a:p>
            <a:endParaRPr lang="hr-HR" altLang="sr-Latn-RS"/>
          </a:p>
          <a:p>
            <a:r>
              <a:rPr lang="hr-HR" altLang="sr-Latn-RS"/>
              <a:t>Pogonski mehanizmi dizalica su u svom radu različito opterećeni. Sve što je rečeno napred za različite radne uslove dizalica važi i za mehanizme, s tim što i na samoj dizalici pogoni nisu podjednako opterećeni. Za razvrstavanje pogonskih mehanizama u pogonske grupe-klase, koriste se dva faktora:</a:t>
            </a:r>
          </a:p>
          <a:p>
            <a:endParaRPr lang="en-US" altLang="sr-Latn-RS"/>
          </a:p>
          <a:p>
            <a:pPr>
              <a:buFontTx/>
              <a:buChar char="•"/>
            </a:pPr>
            <a:r>
              <a:rPr lang="hr-HR" altLang="sr-Latn-RS" b="1"/>
              <a:t>klasa radnog vremena - klasa upotrebe mehanizma</a:t>
            </a:r>
            <a:endParaRPr lang="en-US" altLang="sr-Latn-RS" b="1"/>
          </a:p>
          <a:p>
            <a:pPr>
              <a:buFontTx/>
              <a:buChar char="•"/>
            </a:pPr>
            <a:r>
              <a:rPr lang="hr-HR" altLang="sr-Latn-RS" b="1"/>
              <a:t>stanje opterećenosti.</a:t>
            </a:r>
            <a:endParaRPr lang="en-US" altLang="sr-Latn-RS" b="1"/>
          </a:p>
          <a:p>
            <a:endParaRPr lang="hr-HR" altLang="sr-Latn-RS" b="1" i="1"/>
          </a:p>
          <a:p>
            <a:r>
              <a:rPr lang="hr-HR" altLang="sr-Latn-RS" b="1" i="1"/>
              <a:t>Klasa upotrebe mehanizma - klasa radnog vremena</a:t>
            </a:r>
            <a:endParaRPr lang="en-US" altLang="sr-Latn-RS"/>
          </a:p>
          <a:p>
            <a:endParaRPr lang="hr-HR" altLang="sr-Latn-RS"/>
          </a:p>
          <a:p>
            <a:r>
              <a:rPr lang="hr-HR" altLang="sr-Latn-RS"/>
              <a:t>Klasa radnog vremena se određuje prema srednjem vremenu rada na dan (u satima), broja radnih dana u godini i broja predviđenih godina rada. Za pogonski mehanizam se smatra da je u radu samo onda kada isti radi, odnosno nalazi se u pokretu.</a:t>
            </a:r>
            <a:endParaRPr lang="en-US" altLang="sr-Latn-RS"/>
          </a:p>
          <a:p>
            <a:r>
              <a:rPr lang="hr-HR" altLang="sr-Latn-RS"/>
              <a:t>U toku tako definisanog radnog vremena pogonski mehanizam je različito opterećen odgovarajućim spektrom opterećenja.</a:t>
            </a:r>
            <a:endParaRPr lang="en-US" altLang="sr-Latn-RS"/>
          </a:p>
          <a:p>
            <a:r>
              <a:rPr lang="hr-HR" altLang="sr-Latn-RS"/>
              <a:t>Za pogonske mehanizme koji se u toku godine neravnomerno koriste, što je najčešći slučaj, dnevno radno vreme se određuje tako što se ukupno godišnje radno vreme podeli sa 250 dana. Klase radnog vremena date su u tabeli na sledećem slajdu. </a:t>
            </a:r>
            <a:endParaRPr lang="en-US" altLang="sr-Latn-RS"/>
          </a:p>
          <a:p>
            <a:endParaRPr lang="hr-HR" altLang="sr-Latn-R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294" name="Group 430"/>
          <p:cNvGraphicFramePr>
            <a:graphicFrameLocks noGrp="1"/>
          </p:cNvGraphicFramePr>
          <p:nvPr/>
        </p:nvGraphicFramePr>
        <p:xfrm>
          <a:off x="179388" y="44450"/>
          <a:ext cx="8713787" cy="3384550"/>
        </p:xfrm>
        <a:graphic>
          <a:graphicData uri="http://schemas.openxmlformats.org/drawingml/2006/table">
            <a:tbl>
              <a:tblPr/>
              <a:tblGrid>
                <a:gridCol w="1306512"/>
                <a:gridCol w="2151063"/>
                <a:gridCol w="1631950"/>
                <a:gridCol w="3624262"/>
              </a:tblGrid>
              <a:tr h="5302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Klase upotrebe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Srednje dnevno radno vreme u satima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Teorijski vek trajanja u satima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Opis rada mehanizma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19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0,12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Slučajno korišćenje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83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a:t>
                      </a:r>
                      <a:r>
                        <a:rPr kumimoji="0" lang="en-US" altLang="sr-Latn-RS" sz="1400" b="1"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0,25</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800</a:t>
                      </a:r>
                      <a:endParaRPr kumimoji="0" lang="en-US" altLang="sr-Latn-RS"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endParaRPr lang="sr-Latn-RS"/>
                    </a:p>
                  </a:txBody>
                  <a:tcPr/>
                </a:tc>
              </a:tr>
              <a:tr h="3619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a:t>
                      </a:r>
                      <a:r>
                        <a:rPr kumimoji="0" lang="en-US" altLang="sr-Latn-RS" sz="1400" b="1"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0,5</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1600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Neredovna upotreba sa dužim pauzama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3200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Redovan rad sa dužim pauzama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6300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Redovan rad</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12500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Intezivan neredovan rad</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16</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25000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Intezivan rad</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4603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&gt;16</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50000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Intezivan rad više od jedne smene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37295" name="Rectangle 431"/>
          <p:cNvSpPr>
            <a:spLocks noChangeArrowheads="1"/>
          </p:cNvSpPr>
          <p:nvPr/>
        </p:nvSpPr>
        <p:spPr bwMode="auto">
          <a:xfrm>
            <a:off x="0" y="3436938"/>
            <a:ext cx="9144000"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369888">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r>
              <a:rPr lang="hr-HR" altLang="sr-Latn-RS" b="1" i="1"/>
              <a:t>Stanje opterećenosti</a:t>
            </a:r>
          </a:p>
          <a:p>
            <a:pPr algn="ctr"/>
            <a:endParaRPr lang="en-US" altLang="sr-Latn-RS"/>
          </a:p>
          <a:p>
            <a:r>
              <a:rPr lang="hr-HR" altLang="sr-Latn-RS" b="1"/>
              <a:t>Stanje opterećenosti označava u kojoj je meri neki mehanizam opterećen potpuno ili delimično.</a:t>
            </a:r>
            <a:r>
              <a:rPr lang="hr-HR" altLang="sr-Latn-RS"/>
              <a:t> </a:t>
            </a:r>
            <a:r>
              <a:rPr lang="hr-HR" altLang="sr-Latn-RS" b="1"/>
              <a:t>Stanje opterećenosti se i ovde izražava preko koeficijenta spektra opterećenosti K</a:t>
            </a:r>
            <a:r>
              <a:rPr lang="hr-HR" altLang="sr-Latn-RS"/>
              <a:t>, i usvojena su četiri konvencionalna stanja opterećenosti. Međutim </a:t>
            </a:r>
            <a:r>
              <a:rPr lang="hr-HR" altLang="sr-Latn-RS" b="1"/>
              <a:t>koeficijent K se posebno određuje za mehanizam za dizanje a posebno za mehanizam za kretanje.</a:t>
            </a:r>
          </a:p>
          <a:p>
            <a:endParaRPr lang="en-US" altLang="sr-Latn-RS" b="1"/>
          </a:p>
          <a:p>
            <a:pPr algn="ctr"/>
            <a:r>
              <a:rPr lang="hr-HR" altLang="sr-Latn-RS" b="1"/>
              <a:t>Stanje opterećenosti mehanizma za dizanje</a:t>
            </a:r>
          </a:p>
          <a:p>
            <a:pPr algn="ctr"/>
            <a:endParaRPr lang="en-US" altLang="sr-Latn-RS"/>
          </a:p>
          <a:p>
            <a:r>
              <a:rPr lang="hr-HR" altLang="sr-Latn-RS"/>
              <a:t>Stanje opterećenosti mehanizma za dizanje se izražava koeficijentom spektra opterećenja K</a:t>
            </a:r>
            <a:r>
              <a:rPr lang="hr-HR" altLang="sr-Latn-RS" baseline="-25000"/>
              <a:t>Q</a:t>
            </a:r>
            <a:r>
              <a:rPr lang="hr-HR" altLang="sr-Latn-RS"/>
              <a:t>, koji se određuje izrazom: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5"/>
          <p:cNvSpPr>
            <a:spLocks noChangeArrowheads="1"/>
          </p:cNvSpPr>
          <p:nvPr/>
        </p:nvSpPr>
        <p:spPr bwMode="auto">
          <a:xfrm>
            <a:off x="0" y="1196975"/>
            <a:ext cx="63007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a:t>gde su:</a:t>
            </a:r>
          </a:p>
          <a:p>
            <a:r>
              <a:rPr lang="hr-HR" altLang="sr-Latn-RS"/>
              <a:t>t</a:t>
            </a:r>
            <a:r>
              <a:rPr lang="hr-HR" altLang="sr-Latn-RS" baseline="-25000"/>
              <a:t>i</a:t>
            </a:r>
            <a:r>
              <a:rPr lang="hr-HR" altLang="sr-Latn-RS"/>
              <a:t>=srednje vreme rada za dati nivo individualnog opterećenja</a:t>
            </a:r>
            <a:r>
              <a:rPr lang="en-US" altLang="sr-Latn-RS"/>
              <a:t> </a:t>
            </a:r>
          </a:p>
        </p:txBody>
      </p:sp>
      <p:graphicFrame>
        <p:nvGraphicFramePr>
          <p:cNvPr id="38916" name="Object 4"/>
          <p:cNvGraphicFramePr>
            <a:graphicFrameLocks noChangeAspect="1"/>
          </p:cNvGraphicFramePr>
          <p:nvPr/>
        </p:nvGraphicFramePr>
        <p:xfrm>
          <a:off x="107950" y="188913"/>
          <a:ext cx="2160588" cy="944562"/>
        </p:xfrm>
        <a:graphic>
          <a:graphicData uri="http://schemas.openxmlformats.org/presentationml/2006/ole">
            <mc:AlternateContent xmlns:mc="http://schemas.openxmlformats.org/markup-compatibility/2006">
              <mc:Choice xmlns:v="urn:schemas-microsoft-com:vml" Requires="v">
                <p:oleObj spid="_x0000_s38939" name="Equation" r:id="rId4" imgW="1282700" imgH="558800" progId="Equation.DSMT4">
                  <p:embed/>
                </p:oleObj>
              </mc:Choice>
              <mc:Fallback>
                <p:oleObj name="Equation" r:id="rId4" imgW="1282700" imgH="55880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188913"/>
                        <a:ext cx="2160588" cy="944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9"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38918" name="Object 6"/>
          <p:cNvGraphicFramePr>
            <a:graphicFrameLocks noChangeAspect="1"/>
          </p:cNvGraphicFramePr>
          <p:nvPr/>
        </p:nvGraphicFramePr>
        <p:xfrm>
          <a:off x="6300788" y="1412875"/>
          <a:ext cx="1943100" cy="452438"/>
        </p:xfrm>
        <a:graphic>
          <a:graphicData uri="http://schemas.openxmlformats.org/presentationml/2006/ole">
            <mc:AlternateContent xmlns:mc="http://schemas.openxmlformats.org/markup-compatibility/2006">
              <mc:Choice xmlns:v="urn:schemas-microsoft-com:vml" Requires="v">
                <p:oleObj spid="_x0000_s38940" name="Equation" r:id="rId6" imgW="977900" imgH="228600" progId="Equation.DSMT4">
                  <p:embed/>
                </p:oleObj>
              </mc:Choice>
              <mc:Fallback>
                <p:oleObj name="Equation" r:id="rId6" imgW="977900" imgH="22860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0788" y="1412875"/>
                        <a:ext cx="1943100" cy="45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21" name="Rectangle 9"/>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38920" name="Object 8"/>
          <p:cNvGraphicFramePr>
            <a:graphicFrameLocks noChangeAspect="1"/>
          </p:cNvGraphicFramePr>
          <p:nvPr/>
        </p:nvGraphicFramePr>
        <p:xfrm>
          <a:off x="179388" y="1916113"/>
          <a:ext cx="336550" cy="504825"/>
        </p:xfrm>
        <a:graphic>
          <a:graphicData uri="http://schemas.openxmlformats.org/presentationml/2006/ole">
            <mc:AlternateContent xmlns:mc="http://schemas.openxmlformats.org/markup-compatibility/2006">
              <mc:Choice xmlns:v="urn:schemas-microsoft-com:vml" Requires="v">
                <p:oleObj spid="_x0000_s38941" name="Equation" r:id="rId8" imgW="152334" imgH="228501" progId="Equation.DSMT4">
                  <p:embed/>
                </p:oleObj>
              </mc:Choice>
              <mc:Fallback>
                <p:oleObj name="Equation" r:id="rId8" imgW="152334" imgH="228501" progId="Equation.DSMT4">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1916113"/>
                        <a:ext cx="3365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22" name="Rectangle 10"/>
          <p:cNvSpPr>
            <a:spLocks noChangeArrowheads="1"/>
          </p:cNvSpPr>
          <p:nvPr/>
        </p:nvSpPr>
        <p:spPr bwMode="auto">
          <a:xfrm>
            <a:off x="460375" y="1989138"/>
            <a:ext cx="8223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je ukupno vreme rada svih individualnih vremena na svim nivoima opterećenja.</a:t>
            </a:r>
            <a:r>
              <a:rPr lang="en-US" altLang="sr-Latn-RS"/>
              <a:t> </a:t>
            </a:r>
          </a:p>
        </p:txBody>
      </p:sp>
      <p:sp>
        <p:nvSpPr>
          <p:cNvPr id="38924" name="Rectangle 12"/>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38923" name="Object 11"/>
          <p:cNvGraphicFramePr>
            <a:graphicFrameLocks noChangeAspect="1"/>
          </p:cNvGraphicFramePr>
          <p:nvPr/>
        </p:nvGraphicFramePr>
        <p:xfrm>
          <a:off x="250825" y="2492375"/>
          <a:ext cx="3241675" cy="854075"/>
        </p:xfrm>
        <a:graphic>
          <a:graphicData uri="http://schemas.openxmlformats.org/presentationml/2006/ole">
            <mc:AlternateContent xmlns:mc="http://schemas.openxmlformats.org/markup-compatibility/2006">
              <mc:Choice xmlns:v="urn:schemas-microsoft-com:vml" Requires="v">
                <p:oleObj spid="_x0000_s38942" name="Equation" r:id="rId10" imgW="1625600" imgH="431800" progId="Equation.DSMT4">
                  <p:embed/>
                </p:oleObj>
              </mc:Choice>
              <mc:Fallback>
                <p:oleObj name="Equation" r:id="rId10" imgW="1625600" imgH="431800" progId="Equation.DSMT4">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825" y="2492375"/>
                        <a:ext cx="3241675" cy="85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26" name="Rectangle 1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38925" name="Object 13"/>
          <p:cNvGraphicFramePr>
            <a:graphicFrameLocks noChangeAspect="1"/>
          </p:cNvGraphicFramePr>
          <p:nvPr/>
        </p:nvGraphicFramePr>
        <p:xfrm>
          <a:off x="323850" y="3429000"/>
          <a:ext cx="398463" cy="504825"/>
        </p:xfrm>
        <a:graphic>
          <a:graphicData uri="http://schemas.openxmlformats.org/presentationml/2006/ole">
            <mc:AlternateContent xmlns:mc="http://schemas.openxmlformats.org/markup-compatibility/2006">
              <mc:Choice xmlns:v="urn:schemas-microsoft-com:vml" Requires="v">
                <p:oleObj spid="_x0000_s38943" name="Equation" r:id="rId12" imgW="177646" imgH="228402" progId="Equation.DSMT4">
                  <p:embed/>
                </p:oleObj>
              </mc:Choice>
              <mc:Fallback>
                <p:oleObj name="Equation" r:id="rId12" imgW="177646" imgH="228402" progId="Equation.DSMT4">
                  <p:embed/>
                  <p:pic>
                    <p:nvPicPr>
                      <p:cNvPr id="0"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3850" y="3429000"/>
                        <a:ext cx="398463"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27" name="Rectangle 15"/>
          <p:cNvSpPr>
            <a:spLocks noChangeArrowheads="1"/>
          </p:cNvSpPr>
          <p:nvPr/>
        </p:nvSpPr>
        <p:spPr bwMode="auto">
          <a:xfrm>
            <a:off x="755650" y="3573463"/>
            <a:ext cx="470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je broj pojedinih posebnih nivoa opterećenja</a:t>
            </a:r>
            <a:r>
              <a:rPr lang="en-US" altLang="sr-Latn-RS"/>
              <a:t> </a:t>
            </a:r>
          </a:p>
        </p:txBody>
      </p:sp>
      <p:sp>
        <p:nvSpPr>
          <p:cNvPr id="38929" name="Rectangle 1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38928" name="Object 16"/>
          <p:cNvGraphicFramePr>
            <a:graphicFrameLocks noChangeAspect="1"/>
          </p:cNvGraphicFramePr>
          <p:nvPr/>
        </p:nvGraphicFramePr>
        <p:xfrm>
          <a:off x="5435600" y="3500438"/>
          <a:ext cx="2520950" cy="455612"/>
        </p:xfrm>
        <a:graphic>
          <a:graphicData uri="http://schemas.openxmlformats.org/presentationml/2006/ole">
            <mc:AlternateContent xmlns:mc="http://schemas.openxmlformats.org/markup-compatibility/2006">
              <mc:Choice xmlns:v="urn:schemas-microsoft-com:vml" Requires="v">
                <p:oleObj spid="_x0000_s38944" name="Equation" r:id="rId14" imgW="1270000" imgH="228600" progId="Equation.DSMT4">
                  <p:embed/>
                </p:oleObj>
              </mc:Choice>
              <mc:Fallback>
                <p:oleObj name="Equation" r:id="rId14" imgW="1270000" imgH="228600" progId="Equation.DSMT4">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5600" y="3500438"/>
                        <a:ext cx="2520950" cy="455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30" name="Object 18"/>
          <p:cNvGraphicFramePr>
            <a:graphicFrameLocks noChangeAspect="1"/>
          </p:cNvGraphicFramePr>
          <p:nvPr/>
        </p:nvGraphicFramePr>
        <p:xfrm>
          <a:off x="179388" y="4076700"/>
          <a:ext cx="1223962" cy="458788"/>
        </p:xfrm>
        <a:graphic>
          <a:graphicData uri="http://schemas.openxmlformats.org/presentationml/2006/ole">
            <mc:AlternateContent xmlns:mc="http://schemas.openxmlformats.org/markup-compatibility/2006">
              <mc:Choice xmlns:v="urn:schemas-microsoft-com:vml" Requires="v">
                <p:oleObj spid="_x0000_s38945" name="Equation" r:id="rId16" imgW="609600" imgH="228600" progId="Equation.DSMT4">
                  <p:embed/>
                </p:oleObj>
              </mc:Choice>
              <mc:Fallback>
                <p:oleObj name="Equation" r:id="rId16" imgW="609600" imgH="228600" progId="Equation.DSMT4">
                  <p:embed/>
                  <p:pic>
                    <p:nvPicPr>
                      <p:cNvPr id="0" name="Object 1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79388" y="4076700"/>
                        <a:ext cx="1223962"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32" name="Text Box 20"/>
          <p:cNvSpPr txBox="1">
            <a:spLocks noChangeArrowheads="1"/>
          </p:cNvSpPr>
          <p:nvPr/>
        </p:nvSpPr>
        <p:spPr bwMode="auto">
          <a:xfrm>
            <a:off x="1455738" y="4141788"/>
            <a:ext cx="2800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r-Latn-CS" altLang="sr-Latn-RS"/>
              <a:t>je naznačeno opterećenje</a:t>
            </a:r>
            <a:endParaRPr lang="en-US" altLang="sr-Latn-RS"/>
          </a:p>
        </p:txBody>
      </p:sp>
      <p:sp>
        <p:nvSpPr>
          <p:cNvPr id="38933" name="Rectangle 21"/>
          <p:cNvSpPr>
            <a:spLocks noChangeArrowheads="1"/>
          </p:cNvSpPr>
          <p:nvPr/>
        </p:nvSpPr>
        <p:spPr bwMode="auto">
          <a:xfrm>
            <a:off x="0" y="4652963"/>
            <a:ext cx="431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Prethodna jednačina može da se razvije:</a:t>
            </a:r>
          </a:p>
        </p:txBody>
      </p:sp>
      <p:graphicFrame>
        <p:nvGraphicFramePr>
          <p:cNvPr id="38934" name="Object 22"/>
          <p:cNvGraphicFramePr>
            <a:graphicFrameLocks noChangeAspect="1"/>
          </p:cNvGraphicFramePr>
          <p:nvPr/>
        </p:nvGraphicFramePr>
        <p:xfrm>
          <a:off x="319088" y="5084763"/>
          <a:ext cx="6235700" cy="858837"/>
        </p:xfrm>
        <a:graphic>
          <a:graphicData uri="http://schemas.openxmlformats.org/presentationml/2006/ole">
            <mc:AlternateContent xmlns:mc="http://schemas.openxmlformats.org/markup-compatibility/2006">
              <mc:Choice xmlns:v="urn:schemas-microsoft-com:vml" Requires="v">
                <p:oleObj spid="_x0000_s38946" name="Equation" r:id="rId18" imgW="3670200" imgH="507960" progId="Equation.DSMT4">
                  <p:embed/>
                </p:oleObj>
              </mc:Choice>
              <mc:Fallback>
                <p:oleObj name="Equation" r:id="rId18" imgW="3670200" imgH="507960" progId="Equation.DSMT4">
                  <p:embed/>
                  <p:pic>
                    <p:nvPicPr>
                      <p:cNvPr id="0" name="Object 2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19088" y="5084763"/>
                        <a:ext cx="6235700" cy="858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35" name="Rectangle 23"/>
          <p:cNvSpPr>
            <a:spLocks noChangeArrowheads="1"/>
          </p:cNvSpPr>
          <p:nvPr/>
        </p:nvSpPr>
        <p:spPr bwMode="auto">
          <a:xfrm>
            <a:off x="6534150" y="5373688"/>
            <a:ext cx="2609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ili da se napiše u obliku:</a:t>
            </a:r>
          </a:p>
        </p:txBody>
      </p:sp>
      <p:sp>
        <p:nvSpPr>
          <p:cNvPr id="38937" name="Rectangle 25"/>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38936" name="Object 24"/>
          <p:cNvGraphicFramePr>
            <a:graphicFrameLocks noChangeAspect="1"/>
          </p:cNvGraphicFramePr>
          <p:nvPr/>
        </p:nvGraphicFramePr>
        <p:xfrm>
          <a:off x="179388" y="6165850"/>
          <a:ext cx="4897437" cy="547688"/>
        </p:xfrm>
        <a:graphic>
          <a:graphicData uri="http://schemas.openxmlformats.org/presentationml/2006/ole">
            <mc:AlternateContent xmlns:mc="http://schemas.openxmlformats.org/markup-compatibility/2006">
              <mc:Choice xmlns:v="urn:schemas-microsoft-com:vml" Requires="v">
                <p:oleObj spid="_x0000_s38947" name="Equation" r:id="rId20" imgW="2463800" imgH="279400" progId="Equation.DSMT4">
                  <p:embed/>
                </p:oleObj>
              </mc:Choice>
              <mc:Fallback>
                <p:oleObj name="Equation" r:id="rId20" imgW="2463800" imgH="279400" progId="Equation.DSMT4">
                  <p:embed/>
                  <p:pic>
                    <p:nvPicPr>
                      <p:cNvPr id="0" name="Object 24"/>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79388" y="6165850"/>
                        <a:ext cx="4897437" cy="547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38" name="Rectangle 26"/>
          <p:cNvSpPr>
            <a:spLocks noChangeArrowheads="1"/>
          </p:cNvSpPr>
          <p:nvPr/>
        </p:nvSpPr>
        <p:spPr bwMode="auto">
          <a:xfrm>
            <a:off x="5219700" y="6308725"/>
            <a:ext cx="933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gde su: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4" name="Rectangle 1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0973" name="Object 13"/>
          <p:cNvGraphicFramePr>
            <a:graphicFrameLocks noChangeAspect="1"/>
          </p:cNvGraphicFramePr>
          <p:nvPr/>
        </p:nvGraphicFramePr>
        <p:xfrm>
          <a:off x="250825" y="260350"/>
          <a:ext cx="306388" cy="431800"/>
        </p:xfrm>
        <a:graphic>
          <a:graphicData uri="http://schemas.openxmlformats.org/presentationml/2006/ole">
            <mc:AlternateContent xmlns:mc="http://schemas.openxmlformats.org/markup-compatibility/2006">
              <mc:Choice xmlns:v="urn:schemas-microsoft-com:vml" Requires="v">
                <p:oleObj spid="_x0000_s40987" name="Equation" r:id="rId4" imgW="165028" imgH="228501" progId="Equation.DSMT4">
                  <p:embed/>
                </p:oleObj>
              </mc:Choice>
              <mc:Fallback>
                <p:oleObj name="Equation" r:id="rId4" imgW="165028" imgH="228501" progId="Equation.DSMT4">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260350"/>
                        <a:ext cx="30638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75" name="Rectangle 15"/>
          <p:cNvSpPr>
            <a:spLocks noChangeArrowheads="1"/>
          </p:cNvSpPr>
          <p:nvPr/>
        </p:nvSpPr>
        <p:spPr bwMode="auto">
          <a:xfrm>
            <a:off x="611188" y="325438"/>
            <a:ext cx="4254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koristan teret/naznačeni (nazivni) teret</a:t>
            </a:r>
          </a:p>
        </p:txBody>
      </p:sp>
      <p:sp>
        <p:nvSpPr>
          <p:cNvPr id="40977" name="Rectangle 17"/>
          <p:cNvSpPr>
            <a:spLocks noChangeArrowheads="1"/>
          </p:cNvSpPr>
          <p:nvPr/>
        </p:nvSpPr>
        <p:spPr bwMode="auto">
          <a:xfrm>
            <a:off x="0" y="3348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0976" name="Object 16"/>
          <p:cNvGraphicFramePr>
            <a:graphicFrameLocks noChangeAspect="1"/>
          </p:cNvGraphicFramePr>
          <p:nvPr/>
        </p:nvGraphicFramePr>
        <p:xfrm>
          <a:off x="250825" y="836613"/>
          <a:ext cx="330200" cy="431800"/>
        </p:xfrm>
        <a:graphic>
          <a:graphicData uri="http://schemas.openxmlformats.org/presentationml/2006/ole">
            <mc:AlternateContent xmlns:mc="http://schemas.openxmlformats.org/markup-compatibility/2006">
              <mc:Choice xmlns:v="urn:schemas-microsoft-com:vml" Requires="v">
                <p:oleObj spid="_x0000_s40988" name="Equation" r:id="rId6" imgW="126780" imgH="164814" progId="Equation.DSMT4">
                  <p:embed/>
                </p:oleObj>
              </mc:Choice>
              <mc:Fallback>
                <p:oleObj name="Equation" r:id="rId6" imgW="126780" imgH="164814" progId="Equation.DSMT4">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825" y="836613"/>
                        <a:ext cx="3302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78" name="Rectangle 18"/>
          <p:cNvSpPr>
            <a:spLocks noChangeArrowheads="1"/>
          </p:cNvSpPr>
          <p:nvPr/>
        </p:nvSpPr>
        <p:spPr bwMode="auto">
          <a:xfrm>
            <a:off x="611188" y="836613"/>
            <a:ext cx="3949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mrtvi teret/naznačeni (nazivni) teret</a:t>
            </a:r>
          </a:p>
        </p:txBody>
      </p:sp>
      <p:sp>
        <p:nvSpPr>
          <p:cNvPr id="40980" name="Rectangle 20"/>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0979" name="Object 19"/>
          <p:cNvGraphicFramePr>
            <a:graphicFrameLocks noChangeAspect="1"/>
          </p:cNvGraphicFramePr>
          <p:nvPr/>
        </p:nvGraphicFramePr>
        <p:xfrm>
          <a:off x="250825" y="1341438"/>
          <a:ext cx="1800225" cy="534987"/>
        </p:xfrm>
        <a:graphic>
          <a:graphicData uri="http://schemas.openxmlformats.org/presentationml/2006/ole">
            <mc:AlternateContent xmlns:mc="http://schemas.openxmlformats.org/markup-compatibility/2006">
              <mc:Choice xmlns:v="urn:schemas-microsoft-com:vml" Requires="v">
                <p:oleObj spid="_x0000_s40989" name="Equation" r:id="rId8" imgW="863225" imgH="253890" progId="Equation.DSMT4">
                  <p:embed/>
                </p:oleObj>
              </mc:Choice>
              <mc:Fallback>
                <p:oleObj name="Equation" r:id="rId8" imgW="863225" imgH="253890" progId="Equation.DSMT4">
                  <p:embed/>
                  <p:pic>
                    <p:nvPicPr>
                      <p:cNvPr id="0" name="Object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0825" y="1341438"/>
                        <a:ext cx="1800225" cy="534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81" name="Rectangle 21"/>
          <p:cNvSpPr>
            <a:spLocks noChangeArrowheads="1"/>
          </p:cNvSpPr>
          <p:nvPr/>
        </p:nvSpPr>
        <p:spPr bwMode="auto">
          <a:xfrm>
            <a:off x="1979613" y="1412875"/>
            <a:ext cx="594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radno</a:t>
            </a:r>
            <a:r>
              <a:rPr lang="hr-HR" altLang="sr-Latn-RS" b="1"/>
              <a:t> </a:t>
            </a:r>
            <a:r>
              <a:rPr lang="hr-HR" altLang="sr-Latn-RS"/>
              <a:t>vreme sa korisnim teretom/ukupno radno vreme</a:t>
            </a:r>
            <a:r>
              <a:rPr lang="en-US" altLang="sr-Latn-RS"/>
              <a:t> </a:t>
            </a:r>
          </a:p>
        </p:txBody>
      </p:sp>
      <p:sp>
        <p:nvSpPr>
          <p:cNvPr id="40983" name="Rectangle 23"/>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0982" name="Object 22"/>
          <p:cNvGraphicFramePr>
            <a:graphicFrameLocks noChangeAspect="1"/>
          </p:cNvGraphicFramePr>
          <p:nvPr/>
        </p:nvGraphicFramePr>
        <p:xfrm>
          <a:off x="250825" y="2133600"/>
          <a:ext cx="1944688" cy="546100"/>
        </p:xfrm>
        <a:graphic>
          <a:graphicData uri="http://schemas.openxmlformats.org/presentationml/2006/ole">
            <mc:AlternateContent xmlns:mc="http://schemas.openxmlformats.org/markup-compatibility/2006">
              <mc:Choice xmlns:v="urn:schemas-microsoft-com:vml" Requires="v">
                <p:oleObj spid="_x0000_s40990" name="Equation" r:id="rId10" imgW="914400" imgH="254000" progId="Equation.DSMT4">
                  <p:embed/>
                </p:oleObj>
              </mc:Choice>
              <mc:Fallback>
                <p:oleObj name="Equation" r:id="rId10" imgW="914400" imgH="254000" progId="Equation.DSMT4">
                  <p:embed/>
                  <p:pic>
                    <p:nvPicPr>
                      <p:cNvPr id="0" name="Object 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825" y="2133600"/>
                        <a:ext cx="1944688"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84" name="Rectangle 24"/>
          <p:cNvSpPr>
            <a:spLocks noChangeArrowheads="1"/>
          </p:cNvSpPr>
          <p:nvPr/>
        </p:nvSpPr>
        <p:spPr bwMode="auto">
          <a:xfrm>
            <a:off x="2105025" y="2282825"/>
            <a:ext cx="6643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a:t>= vreme sa mrtvim teretom/ukupno radno vreme, prema </a:t>
            </a:r>
            <a:r>
              <a:rPr lang="sr-Latn-CS" altLang="sr-Latn-RS"/>
              <a:t>ISO 4301/1, u </a:t>
            </a:r>
            <a:r>
              <a:rPr lang="hr-HR" altLang="sr-Latn-RS"/>
              <a:t>FEM 9.511</a:t>
            </a:r>
            <a:r>
              <a:rPr lang="en-US" altLang="sr-Latn-RS"/>
              <a:t> </a:t>
            </a:r>
            <a:r>
              <a:rPr lang="sr-Latn-CS" altLang="sr-Latn-RS"/>
              <a:t>oznaka je t</a:t>
            </a:r>
            <a:r>
              <a:rPr lang="el-GR" altLang="sr-Latn-RS" baseline="-25000">
                <a:cs typeface="Arial" panose="020B0604020202020204" pitchFamily="34" charset="0"/>
              </a:rPr>
              <a:t>Δ</a:t>
            </a:r>
          </a:p>
        </p:txBody>
      </p:sp>
      <p:sp>
        <p:nvSpPr>
          <p:cNvPr id="40985" name="Rectangle 25"/>
          <p:cNvSpPr>
            <a:spLocks noChangeArrowheads="1"/>
          </p:cNvSpPr>
          <p:nvPr/>
        </p:nvSpPr>
        <p:spPr bwMode="auto">
          <a:xfrm>
            <a:off x="179388" y="2917825"/>
            <a:ext cx="868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U mrtav teret spadaju mase zahvatnih uredjaja, npr. grabilica, magnet, traverza, itd.</a:t>
            </a:r>
            <a:r>
              <a:rPr lang="en-US" altLang="sr-Latn-RS"/>
              <a:t> </a:t>
            </a:r>
          </a:p>
        </p:txBody>
      </p:sp>
      <p:sp>
        <p:nvSpPr>
          <p:cNvPr id="40986" name="Rectangle 26"/>
          <p:cNvSpPr>
            <a:spLocks noChangeArrowheads="1"/>
          </p:cNvSpPr>
          <p:nvPr/>
        </p:nvSpPr>
        <p:spPr bwMode="auto">
          <a:xfrm>
            <a:off x="0" y="3222625"/>
            <a:ext cx="9144000" cy="366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369888">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r>
              <a:rPr lang="hr-HR" altLang="sr-Latn-RS" b="1"/>
              <a:t>Stanje opterećenosti mehanizma za kretanje</a:t>
            </a:r>
          </a:p>
          <a:p>
            <a:pPr algn="ctr"/>
            <a:endParaRPr lang="en-US" altLang="sr-Latn-RS"/>
          </a:p>
          <a:p>
            <a:r>
              <a:rPr lang="hr-HR" altLang="sr-Latn-RS"/>
              <a:t>Izračunavanje stanja opterećenosti mehanizma za kretanje je dosta komplikovanije. Zbog značajnog uticaja na opterećenje mehanizma treba uzeti u obzir inercijalne sile koje nastaju pri ubrzanju i kočenju, vremena njihovog trajanja, broj ubrzanja i kočenja itd. Zato jednostavna primena izraza kao kod mehanizama za dizanje ne bi bila opravdana jer nije jasan način kako izračunati veličine pojedinih nivoa opterećenja. Osim toga kod najvećeg broja dizalica proces opterećivanja je manje-više stohastički pa to još komplikuje proračun koeficijenta spektra opterećenja. Da bi se shvatila suština procesa opterećivanja jednog pogonskog mehanizma u daljem postupku daje se postupak za izračunavanje koeficijenta K koji se primenjuje kod pogona regalnih dizalica kod kojih su napred navedeni faktori (ubrzanje, putevi) određeni, ali koji može da se primeni i za ostale dizalice, uz ograde koje su već navedene.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ChangeArrowheads="1"/>
          </p:cNvSpPr>
          <p:nvPr/>
        </p:nvSpPr>
        <p:spPr bwMode="auto">
          <a:xfrm>
            <a:off x="0" y="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a:t>Stanje opterećenosti mehanizma za kretanje određuje se prema vrednosti koeficijenta K</a:t>
            </a:r>
            <a:r>
              <a:rPr lang="hr-HR" altLang="sr-Latn-RS" baseline="-25000"/>
              <a:t>M</a:t>
            </a:r>
            <a:r>
              <a:rPr lang="hr-HR" altLang="sr-Latn-RS"/>
              <a:t> koji je dat izrazom:</a:t>
            </a:r>
          </a:p>
        </p:txBody>
      </p:sp>
      <p:sp>
        <p:nvSpPr>
          <p:cNvPr id="43014" name="Rectangle 6"/>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3013" name="Object 5"/>
          <p:cNvGraphicFramePr>
            <a:graphicFrameLocks noChangeAspect="1"/>
          </p:cNvGraphicFramePr>
          <p:nvPr/>
        </p:nvGraphicFramePr>
        <p:xfrm>
          <a:off x="250825" y="765175"/>
          <a:ext cx="1584325" cy="436563"/>
        </p:xfrm>
        <a:graphic>
          <a:graphicData uri="http://schemas.openxmlformats.org/presentationml/2006/ole">
            <mc:AlternateContent xmlns:mc="http://schemas.openxmlformats.org/markup-compatibility/2006">
              <mc:Choice xmlns:v="urn:schemas-microsoft-com:vml" Requires="v">
                <p:oleObj spid="_x0000_s43027" name="Equation" r:id="rId4" imgW="825500" imgH="228600" progId="Equation.DSMT4">
                  <p:embed/>
                </p:oleObj>
              </mc:Choice>
              <mc:Fallback>
                <p:oleObj name="Equation" r:id="rId4" imgW="825500" imgH="2286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765175"/>
                        <a:ext cx="1584325" cy="436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15" name="Rectangle 7"/>
          <p:cNvSpPr>
            <a:spLocks noChangeArrowheads="1"/>
          </p:cNvSpPr>
          <p:nvPr/>
        </p:nvSpPr>
        <p:spPr bwMode="auto">
          <a:xfrm>
            <a:off x="0" y="1412875"/>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a:t>Koeficijenat K</a:t>
            </a:r>
            <a:r>
              <a:rPr lang="en-US" altLang="sr-Latn-RS" baseline="-25000"/>
              <a:t>1</a:t>
            </a:r>
            <a:r>
              <a:rPr lang="hr-HR" altLang="sr-Latn-RS"/>
              <a:t> izražava uticaj masa koje se kreću i određuje se na sličan način kao koeficijent mehanizma za dizanje:</a:t>
            </a:r>
          </a:p>
        </p:txBody>
      </p:sp>
      <p:sp>
        <p:nvSpPr>
          <p:cNvPr id="43017" name="Rectangle 9"/>
          <p:cNvSpPr>
            <a:spLocks noChangeArrowheads="1"/>
          </p:cNvSpPr>
          <p:nvPr/>
        </p:nvSpPr>
        <p:spPr bwMode="auto">
          <a:xfrm>
            <a:off x="0" y="3148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3016" name="Object 8"/>
          <p:cNvGraphicFramePr>
            <a:graphicFrameLocks noChangeAspect="1"/>
          </p:cNvGraphicFramePr>
          <p:nvPr/>
        </p:nvGraphicFramePr>
        <p:xfrm>
          <a:off x="250825" y="2205038"/>
          <a:ext cx="2665413" cy="987425"/>
        </p:xfrm>
        <a:graphic>
          <a:graphicData uri="http://schemas.openxmlformats.org/presentationml/2006/ole">
            <mc:AlternateContent xmlns:mc="http://schemas.openxmlformats.org/markup-compatibility/2006">
              <mc:Choice xmlns:v="urn:schemas-microsoft-com:vml" Requires="v">
                <p:oleObj spid="_x0000_s43028" name="Equation" r:id="rId6" imgW="1511300" imgH="558800" progId="Equation.DSMT4">
                  <p:embed/>
                </p:oleObj>
              </mc:Choice>
              <mc:Fallback>
                <p:oleObj name="Equation" r:id="rId6" imgW="1511300" imgH="558800" progId="Equation.DSMT4">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825" y="2205038"/>
                        <a:ext cx="2665413" cy="98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18" name="Rectangle 10"/>
          <p:cNvSpPr>
            <a:spLocks noChangeArrowheads="1"/>
          </p:cNvSpPr>
          <p:nvPr/>
        </p:nvSpPr>
        <p:spPr bwMode="auto">
          <a:xfrm>
            <a:off x="0" y="3116263"/>
            <a:ext cx="91440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a:t>gde su:</a:t>
            </a:r>
            <a:endParaRPr lang="en-US" altLang="sr-Latn-RS"/>
          </a:p>
          <a:p>
            <a:r>
              <a:rPr lang="hr-HR" altLang="sr-Latn-RS"/>
              <a:t>G</a:t>
            </a:r>
            <a:r>
              <a:rPr lang="en-US" altLang="sr-Latn-RS"/>
              <a:t> </a:t>
            </a:r>
            <a:r>
              <a:rPr lang="hr-HR" altLang="sr-Latn-RS"/>
              <a:t>=</a:t>
            </a:r>
            <a:r>
              <a:rPr lang="en-US" altLang="sr-Latn-RS"/>
              <a:t> </a:t>
            </a:r>
            <a:r>
              <a:rPr lang="hr-HR" altLang="sr-Latn-RS"/>
              <a:t>masa dizalice koju pokreće mehanizam; za pogon </a:t>
            </a:r>
            <a:r>
              <a:rPr lang="en-US" altLang="sr-Latn-RS"/>
              <a:t>kolica (</a:t>
            </a:r>
            <a:r>
              <a:rPr lang="hr-HR" altLang="sr-Latn-RS"/>
              <a:t>mačke</a:t>
            </a:r>
            <a:r>
              <a:rPr lang="en-US" altLang="sr-Latn-RS"/>
              <a:t>)</a:t>
            </a:r>
            <a:r>
              <a:rPr lang="hr-HR" altLang="sr-Latn-RS"/>
              <a:t> to je masa </a:t>
            </a:r>
            <a:r>
              <a:rPr lang="en-US" altLang="sr-Latn-RS"/>
              <a:t>kolica</a:t>
            </a:r>
            <a:r>
              <a:rPr lang="hr-HR" altLang="sr-Latn-RS"/>
              <a:t> sa masom zahvatnih organa; za pogon dizalice to je ukupna masa dizalice. Q</a:t>
            </a:r>
            <a:r>
              <a:rPr lang="hr-HR" altLang="sr-Latn-RS" baseline="-25000"/>
              <a:t>i</a:t>
            </a:r>
            <a:r>
              <a:rPr lang="en-US" altLang="sr-Latn-RS"/>
              <a:t> </a:t>
            </a:r>
            <a:r>
              <a:rPr lang="hr-HR" altLang="sr-Latn-RS"/>
              <a:t>=</a:t>
            </a:r>
            <a:r>
              <a:rPr lang="en-US" altLang="sr-Latn-RS"/>
              <a:t> </a:t>
            </a:r>
            <a:r>
              <a:rPr lang="hr-HR" altLang="sr-Latn-RS"/>
              <a:t>delimični tereti koji se prenose u vremenima t, Q</a:t>
            </a:r>
            <a:r>
              <a:rPr lang="en-US" altLang="sr-Latn-RS" baseline="-25000"/>
              <a:t>n </a:t>
            </a:r>
            <a:r>
              <a:rPr lang="hr-HR" altLang="sr-Latn-RS"/>
              <a:t>=</a:t>
            </a:r>
            <a:r>
              <a:rPr lang="en-US" altLang="sr-Latn-RS"/>
              <a:t> na</a:t>
            </a:r>
            <a:r>
              <a:rPr lang="sr-Latn-CS" altLang="sr-Latn-RS"/>
              <a:t>z</a:t>
            </a:r>
            <a:r>
              <a:rPr lang="en-US" altLang="sr-Latn-RS"/>
              <a:t>na</a:t>
            </a:r>
            <a:r>
              <a:rPr lang="sr-Latn-CS" altLang="sr-Latn-RS"/>
              <a:t>č</a:t>
            </a:r>
            <a:r>
              <a:rPr lang="en-US" altLang="sr-Latn-RS"/>
              <a:t>eni </a:t>
            </a:r>
            <a:r>
              <a:rPr lang="hr-HR" altLang="sr-Latn-RS"/>
              <a:t>teret, a  t</a:t>
            </a:r>
            <a:r>
              <a:rPr lang="hr-HR" altLang="sr-Latn-RS" baseline="-25000"/>
              <a:t>T </a:t>
            </a:r>
            <a:r>
              <a:rPr lang="hr-HR" altLang="sr-Latn-RS"/>
              <a:t>= ukupno vreme. Prethodna jednačina može se napisati u obliku:</a:t>
            </a:r>
          </a:p>
        </p:txBody>
      </p:sp>
      <p:sp>
        <p:nvSpPr>
          <p:cNvPr id="43020" name="Rectangle 12"/>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3019" name="Object 11"/>
          <p:cNvGraphicFramePr>
            <a:graphicFrameLocks noChangeAspect="1"/>
          </p:cNvGraphicFramePr>
          <p:nvPr/>
        </p:nvGraphicFramePr>
        <p:xfrm>
          <a:off x="179388" y="4652963"/>
          <a:ext cx="5472112" cy="566737"/>
        </p:xfrm>
        <a:graphic>
          <a:graphicData uri="http://schemas.openxmlformats.org/presentationml/2006/ole">
            <mc:AlternateContent xmlns:mc="http://schemas.openxmlformats.org/markup-compatibility/2006">
              <mc:Choice xmlns:v="urn:schemas-microsoft-com:vml" Requires="v">
                <p:oleObj spid="_x0000_s43029" name="Equation" r:id="rId8" imgW="2667000" imgH="279400" progId="Equation.DSMT4">
                  <p:embed/>
                </p:oleObj>
              </mc:Choice>
              <mc:Fallback>
                <p:oleObj name="Equation" r:id="rId8" imgW="2667000" imgH="279400" progId="Equation.DSMT4">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4652963"/>
                        <a:ext cx="5472112" cy="566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21" name="Rectangle 13"/>
          <p:cNvSpPr>
            <a:spLocks noChangeArrowheads="1"/>
          </p:cNvSpPr>
          <p:nvPr/>
        </p:nvSpPr>
        <p:spPr bwMode="auto">
          <a:xfrm>
            <a:off x="5795963" y="4797425"/>
            <a:ext cx="933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gde su:</a:t>
            </a:r>
          </a:p>
        </p:txBody>
      </p:sp>
      <p:graphicFrame>
        <p:nvGraphicFramePr>
          <p:cNvPr id="43023" name="Object 15"/>
          <p:cNvGraphicFramePr>
            <a:graphicFrameLocks noChangeAspect="1"/>
          </p:cNvGraphicFramePr>
          <p:nvPr/>
        </p:nvGraphicFramePr>
        <p:xfrm>
          <a:off x="250825" y="5300663"/>
          <a:ext cx="306388" cy="431800"/>
        </p:xfrm>
        <a:graphic>
          <a:graphicData uri="http://schemas.openxmlformats.org/presentationml/2006/ole">
            <mc:AlternateContent xmlns:mc="http://schemas.openxmlformats.org/markup-compatibility/2006">
              <mc:Choice xmlns:v="urn:schemas-microsoft-com:vml" Requires="v">
                <p:oleObj spid="_x0000_s43030" name="Equation" r:id="rId10" imgW="165028" imgH="228501" progId="Equation.DSMT4">
                  <p:embed/>
                </p:oleObj>
              </mc:Choice>
              <mc:Fallback>
                <p:oleObj name="Equation" r:id="rId10" imgW="165028" imgH="228501" progId="Equation.DSMT4">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825" y="5300663"/>
                        <a:ext cx="30638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24" name="Rectangle 16"/>
          <p:cNvSpPr>
            <a:spLocks noChangeArrowheads="1"/>
          </p:cNvSpPr>
          <p:nvPr/>
        </p:nvSpPr>
        <p:spPr bwMode="auto">
          <a:xfrm>
            <a:off x="611188" y="5300663"/>
            <a:ext cx="313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koristan teret/ukupna masa</a:t>
            </a:r>
          </a:p>
        </p:txBody>
      </p:sp>
      <p:graphicFrame>
        <p:nvGraphicFramePr>
          <p:cNvPr id="43025" name="Object 17"/>
          <p:cNvGraphicFramePr>
            <a:graphicFrameLocks noChangeAspect="1"/>
          </p:cNvGraphicFramePr>
          <p:nvPr/>
        </p:nvGraphicFramePr>
        <p:xfrm>
          <a:off x="250825" y="5876925"/>
          <a:ext cx="330200" cy="431800"/>
        </p:xfrm>
        <a:graphic>
          <a:graphicData uri="http://schemas.openxmlformats.org/presentationml/2006/ole">
            <mc:AlternateContent xmlns:mc="http://schemas.openxmlformats.org/markup-compatibility/2006">
              <mc:Choice xmlns:v="urn:schemas-microsoft-com:vml" Requires="v">
                <p:oleObj spid="_x0000_s43031" name="Equation" r:id="rId12" imgW="126780" imgH="164814" progId="Equation.DSMT4">
                  <p:embed/>
                </p:oleObj>
              </mc:Choice>
              <mc:Fallback>
                <p:oleObj name="Equation" r:id="rId12" imgW="126780" imgH="164814" progId="Equation.DSMT4">
                  <p:embed/>
                  <p:pic>
                    <p:nvPicPr>
                      <p:cNvPr id="0" name="Object 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0825" y="5876925"/>
                        <a:ext cx="3302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26" name="Rectangle 18"/>
          <p:cNvSpPr>
            <a:spLocks noChangeArrowheads="1"/>
          </p:cNvSpPr>
          <p:nvPr/>
        </p:nvSpPr>
        <p:spPr bwMode="auto">
          <a:xfrm>
            <a:off x="622300" y="5876925"/>
            <a:ext cx="2832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mrtvi teret/ukupna masa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60" name="Object 4"/>
          <p:cNvGraphicFramePr>
            <a:graphicFrameLocks noChangeAspect="1"/>
          </p:cNvGraphicFramePr>
          <p:nvPr/>
        </p:nvGraphicFramePr>
        <p:xfrm>
          <a:off x="323850" y="404813"/>
          <a:ext cx="1800225" cy="534987"/>
        </p:xfrm>
        <a:graphic>
          <a:graphicData uri="http://schemas.openxmlformats.org/presentationml/2006/ole">
            <mc:AlternateContent xmlns:mc="http://schemas.openxmlformats.org/markup-compatibility/2006">
              <mc:Choice xmlns:v="urn:schemas-microsoft-com:vml" Requires="v">
                <p:oleObj spid="_x0000_s45068" name="Equation" r:id="rId4" imgW="863225" imgH="253890" progId="Equation.DSMT4">
                  <p:embed/>
                </p:oleObj>
              </mc:Choice>
              <mc:Fallback>
                <p:oleObj name="Equation" r:id="rId4" imgW="863225" imgH="25389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404813"/>
                        <a:ext cx="1800225" cy="534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1" name="Object 5"/>
          <p:cNvGraphicFramePr>
            <a:graphicFrameLocks noChangeAspect="1"/>
          </p:cNvGraphicFramePr>
          <p:nvPr/>
        </p:nvGraphicFramePr>
        <p:xfrm>
          <a:off x="179388" y="1196975"/>
          <a:ext cx="1944687" cy="546100"/>
        </p:xfrm>
        <a:graphic>
          <a:graphicData uri="http://schemas.openxmlformats.org/presentationml/2006/ole">
            <mc:AlternateContent xmlns:mc="http://schemas.openxmlformats.org/markup-compatibility/2006">
              <mc:Choice xmlns:v="urn:schemas-microsoft-com:vml" Requires="v">
                <p:oleObj spid="_x0000_s45069" name="Equation" r:id="rId6" imgW="914400" imgH="254000" progId="Equation.DSMT4">
                  <p:embed/>
                </p:oleObj>
              </mc:Choice>
              <mc:Fallback>
                <p:oleObj name="Equation" r:id="rId6" imgW="914400" imgH="254000" progId="Equation.DSMT4">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388" y="1196975"/>
                        <a:ext cx="1944687"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62" name="Rectangle 6"/>
          <p:cNvSpPr>
            <a:spLocks noChangeArrowheads="1"/>
          </p:cNvSpPr>
          <p:nvPr/>
        </p:nvSpPr>
        <p:spPr bwMode="auto">
          <a:xfrm>
            <a:off x="2124075" y="476250"/>
            <a:ext cx="594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radno</a:t>
            </a:r>
            <a:r>
              <a:rPr lang="hr-HR" altLang="sr-Latn-RS" b="1"/>
              <a:t> </a:t>
            </a:r>
            <a:r>
              <a:rPr lang="hr-HR" altLang="sr-Latn-RS"/>
              <a:t>vreme sa korisnim teretom/ukupno radno vreme</a:t>
            </a:r>
            <a:r>
              <a:rPr lang="en-US" altLang="sr-Latn-RS"/>
              <a:t> </a:t>
            </a:r>
          </a:p>
        </p:txBody>
      </p:sp>
      <p:sp>
        <p:nvSpPr>
          <p:cNvPr id="45063" name="Rectangle 7"/>
          <p:cNvSpPr>
            <a:spLocks noChangeArrowheads="1"/>
          </p:cNvSpPr>
          <p:nvPr/>
        </p:nvSpPr>
        <p:spPr bwMode="auto">
          <a:xfrm>
            <a:off x="2124075" y="1341438"/>
            <a:ext cx="7019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a:t>= vreme sa mrtvim teretom/ukupno radno vreme, prema ISO, prema FEM 9.511 je t</a:t>
            </a:r>
            <a:r>
              <a:rPr lang="el-GR" altLang="sr-Latn-RS" baseline="-25000">
                <a:cs typeface="Arial" panose="020B0604020202020204" pitchFamily="34" charset="0"/>
              </a:rPr>
              <a:t>Δ</a:t>
            </a:r>
            <a:r>
              <a:rPr lang="hr-HR" altLang="sr-Latn-RS"/>
              <a:t>. </a:t>
            </a:r>
            <a:r>
              <a:rPr lang="en-US" altLang="sr-Latn-RS"/>
              <a:t> </a:t>
            </a:r>
          </a:p>
        </p:txBody>
      </p:sp>
      <p:sp>
        <p:nvSpPr>
          <p:cNvPr id="45064" name="Rectangle 8"/>
          <p:cNvSpPr>
            <a:spLocks noChangeArrowheads="1"/>
          </p:cNvSpPr>
          <p:nvPr/>
        </p:nvSpPr>
        <p:spPr bwMode="auto">
          <a:xfrm>
            <a:off x="0" y="1997075"/>
            <a:ext cx="9144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466725" algn="l"/>
              </a:tabLst>
              <a:defRPr>
                <a:solidFill>
                  <a:schemeClr val="tx1"/>
                </a:solidFill>
                <a:latin typeface="Arial" panose="020B0604020202020204" pitchFamily="34" charset="0"/>
              </a:defRPr>
            </a:lvl1pPr>
            <a:lvl2pPr>
              <a:tabLst>
                <a:tab pos="466725" algn="l"/>
              </a:tabLst>
              <a:defRPr>
                <a:solidFill>
                  <a:schemeClr val="tx1"/>
                </a:solidFill>
                <a:latin typeface="Arial" panose="020B0604020202020204" pitchFamily="34" charset="0"/>
              </a:defRPr>
            </a:lvl2pPr>
            <a:lvl3pPr>
              <a:tabLst>
                <a:tab pos="466725" algn="l"/>
              </a:tabLst>
              <a:defRPr>
                <a:solidFill>
                  <a:schemeClr val="tx1"/>
                </a:solidFill>
                <a:latin typeface="Arial" panose="020B0604020202020204" pitchFamily="34" charset="0"/>
              </a:defRPr>
            </a:lvl3pPr>
            <a:lvl4pPr>
              <a:tabLst>
                <a:tab pos="466725" algn="l"/>
              </a:tabLst>
              <a:defRPr>
                <a:solidFill>
                  <a:schemeClr val="tx1"/>
                </a:solidFill>
                <a:latin typeface="Arial" panose="020B0604020202020204" pitchFamily="34" charset="0"/>
              </a:defRPr>
            </a:lvl4pPr>
            <a:lvl5pPr>
              <a:tabLst>
                <a:tab pos="466725" algn="l"/>
              </a:tabLst>
              <a:defRPr>
                <a:solidFill>
                  <a:schemeClr val="tx1"/>
                </a:solidFill>
                <a:latin typeface="Arial" panose="020B0604020202020204" pitchFamily="34" charset="0"/>
              </a:defRPr>
            </a:lvl5pPr>
            <a:lvl6pPr fontAlgn="base">
              <a:spcBef>
                <a:spcPct val="0"/>
              </a:spcBef>
              <a:spcAft>
                <a:spcPct val="0"/>
              </a:spcAft>
              <a:tabLst>
                <a:tab pos="466725" algn="l"/>
              </a:tabLst>
              <a:defRPr>
                <a:solidFill>
                  <a:schemeClr val="tx1"/>
                </a:solidFill>
                <a:latin typeface="Arial" panose="020B0604020202020204" pitchFamily="34" charset="0"/>
              </a:defRPr>
            </a:lvl6pPr>
            <a:lvl7pPr fontAlgn="base">
              <a:spcBef>
                <a:spcPct val="0"/>
              </a:spcBef>
              <a:spcAft>
                <a:spcPct val="0"/>
              </a:spcAft>
              <a:tabLst>
                <a:tab pos="466725" algn="l"/>
              </a:tabLst>
              <a:defRPr>
                <a:solidFill>
                  <a:schemeClr val="tx1"/>
                </a:solidFill>
                <a:latin typeface="Arial" panose="020B0604020202020204" pitchFamily="34" charset="0"/>
              </a:defRPr>
            </a:lvl7pPr>
            <a:lvl8pPr fontAlgn="base">
              <a:spcBef>
                <a:spcPct val="0"/>
              </a:spcBef>
              <a:spcAft>
                <a:spcPct val="0"/>
              </a:spcAft>
              <a:tabLst>
                <a:tab pos="466725" algn="l"/>
              </a:tabLst>
              <a:defRPr>
                <a:solidFill>
                  <a:schemeClr val="tx1"/>
                </a:solidFill>
                <a:latin typeface="Arial" panose="020B0604020202020204" pitchFamily="34" charset="0"/>
              </a:defRPr>
            </a:lvl8pPr>
            <a:lvl9pPr fontAlgn="base">
              <a:spcBef>
                <a:spcPct val="0"/>
              </a:spcBef>
              <a:spcAft>
                <a:spcPct val="0"/>
              </a:spcAft>
              <a:tabLst>
                <a:tab pos="466725" algn="l"/>
              </a:tabLst>
              <a:defRPr>
                <a:solidFill>
                  <a:schemeClr val="tx1"/>
                </a:solidFill>
                <a:latin typeface="Arial" panose="020B0604020202020204" pitchFamily="34" charset="0"/>
              </a:defRPr>
            </a:lvl9pPr>
          </a:lstStyle>
          <a:p>
            <a:r>
              <a:rPr lang="hr-HR" altLang="sr-Latn-RS"/>
              <a:t>Koeficijenat K</a:t>
            </a:r>
            <a:r>
              <a:rPr lang="hr-HR" altLang="sr-Latn-RS" baseline="-25000"/>
              <a:t>2</a:t>
            </a:r>
            <a:r>
              <a:rPr lang="hr-HR" altLang="sr-Latn-RS"/>
              <a:t> izražava uticaj opterećenja za vreme rada. Rad svakog mehanizma sastoji se iz tri perioda (pri tome se usvaja da periodi ubrzanja i usporenja imaju isto vreme):</a:t>
            </a:r>
            <a:endParaRPr lang="en-US" altLang="sr-Latn-RS"/>
          </a:p>
          <a:p>
            <a:pPr>
              <a:buFontTx/>
              <a:buChar char="•"/>
            </a:pPr>
            <a:r>
              <a:rPr lang="hr-HR" altLang="sr-Latn-RS"/>
              <a:t>perioda ubrzanja</a:t>
            </a:r>
            <a:endParaRPr lang="en-US" altLang="sr-Latn-RS"/>
          </a:p>
          <a:p>
            <a:pPr>
              <a:buFontTx/>
              <a:buChar char="•"/>
            </a:pPr>
            <a:r>
              <a:rPr lang="hr-HR" altLang="sr-Latn-RS"/>
              <a:t>perioda stacionarnog kretanja</a:t>
            </a:r>
          </a:p>
          <a:p>
            <a:pPr>
              <a:buFontTx/>
              <a:buChar char="•"/>
            </a:pPr>
            <a:r>
              <a:rPr lang="hr-HR" altLang="sr-Latn-RS"/>
              <a:t>perioda usporenja</a:t>
            </a:r>
          </a:p>
          <a:p>
            <a:r>
              <a:rPr lang="hr-HR" altLang="sr-Latn-RS"/>
              <a:t>Koeficijenat K</a:t>
            </a:r>
            <a:r>
              <a:rPr lang="hr-HR" altLang="sr-Latn-RS" baseline="-25000"/>
              <a:t>2 </a:t>
            </a:r>
            <a:r>
              <a:rPr lang="hr-HR" altLang="sr-Latn-RS"/>
              <a:t>odredjuje se izrazom:</a:t>
            </a:r>
          </a:p>
        </p:txBody>
      </p:sp>
      <p:sp>
        <p:nvSpPr>
          <p:cNvPr id="45066" name="Rectangle 10"/>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5065" name="Object 9"/>
          <p:cNvGraphicFramePr>
            <a:graphicFrameLocks noChangeAspect="1"/>
          </p:cNvGraphicFramePr>
          <p:nvPr/>
        </p:nvGraphicFramePr>
        <p:xfrm>
          <a:off x="179388" y="4076700"/>
          <a:ext cx="2160587" cy="514350"/>
        </p:xfrm>
        <a:graphic>
          <a:graphicData uri="http://schemas.openxmlformats.org/presentationml/2006/ole">
            <mc:AlternateContent xmlns:mc="http://schemas.openxmlformats.org/markup-compatibility/2006">
              <mc:Choice xmlns:v="urn:schemas-microsoft-com:vml" Requires="v">
                <p:oleObj spid="_x0000_s45070" name="Equation" r:id="rId8" imgW="1002865" imgH="241195" progId="Equation.DSMT4">
                  <p:embed/>
                </p:oleObj>
              </mc:Choice>
              <mc:Fallback>
                <p:oleObj name="Equation" r:id="rId8" imgW="1002865" imgH="241195"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4076700"/>
                        <a:ext cx="2160587"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67" name="Rectangle 11"/>
          <p:cNvSpPr>
            <a:spLocks noChangeArrowheads="1"/>
          </p:cNvSpPr>
          <p:nvPr/>
        </p:nvSpPr>
        <p:spPr bwMode="auto">
          <a:xfrm>
            <a:off x="0" y="4654550"/>
            <a:ext cx="9144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541338">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hr-HR" altLang="sr-Latn-RS"/>
              <a:t>gde su:</a:t>
            </a:r>
            <a:endParaRPr lang="en-US" altLang="sr-Latn-RS"/>
          </a:p>
          <a:p>
            <a:r>
              <a:rPr lang="el-GR" altLang="sr-Latn-RS">
                <a:cs typeface="Arial" panose="020B0604020202020204" pitchFamily="34" charset="0"/>
              </a:rPr>
              <a:t>α</a:t>
            </a:r>
            <a:r>
              <a:rPr lang="sr-Latn-CS" altLang="sr-Latn-RS" baseline="-25000">
                <a:cs typeface="Arial" panose="020B0604020202020204" pitchFamily="34" charset="0"/>
              </a:rPr>
              <a:t>1</a:t>
            </a:r>
            <a:r>
              <a:rPr lang="hr-HR" altLang="sr-Latn-RS"/>
              <a:t>=naprezanja od inercijalnih sila/maksimalna naprezanja; t</a:t>
            </a:r>
            <a:r>
              <a:rPr lang="hr-HR" altLang="sr-Latn-RS" baseline="-25000"/>
              <a:t>1 </a:t>
            </a:r>
            <a:r>
              <a:rPr lang="hr-HR" altLang="sr-Latn-RS"/>
              <a:t>= vreme ubrzanja i usporenja/ukupno vreme; </a:t>
            </a:r>
            <a:r>
              <a:rPr lang="el-GR" altLang="sr-Latn-RS">
                <a:cs typeface="Arial" panose="020B0604020202020204" pitchFamily="34" charset="0"/>
              </a:rPr>
              <a:t>α</a:t>
            </a:r>
            <a:r>
              <a:rPr lang="sr-Latn-CS" altLang="sr-Latn-RS" baseline="-25000">
                <a:cs typeface="Arial" panose="020B0604020202020204" pitchFamily="34" charset="0"/>
              </a:rPr>
              <a:t>2</a:t>
            </a:r>
            <a:r>
              <a:rPr lang="hr-HR" altLang="sr-Latn-RS"/>
              <a:t> = naprezanja pri ustaljenom kretanju/maksimalna naprezanja; t</a:t>
            </a:r>
            <a:r>
              <a:rPr lang="hr-HR" altLang="sr-Latn-RS" baseline="-25000"/>
              <a:t>2</a:t>
            </a:r>
            <a:r>
              <a:rPr lang="hr-HR" altLang="sr-Latn-RS"/>
              <a:t>=vreme ustaljenog kretanja/ukupno vreme kretanja</a:t>
            </a:r>
            <a:endParaRPr lang="en-US" altLang="sr-Latn-RS"/>
          </a:p>
          <a:p>
            <a:r>
              <a:rPr lang="hr-HR" altLang="sr-Latn-RS"/>
              <a:t>Stanje opterećenosti mehanizma dizanja i kretanja izražava se kao što je već rečeno kroz četiri konvencionalna stanja opterećenosti, koja su data u tabeli na sledećem slajdu</a:t>
            </a:r>
            <a:r>
              <a:rPr lang="en-US" altLang="sr-Latn-RS"/>
              <a:t>.</a:t>
            </a:r>
            <a:endParaRPr lang="hr-HR" altLang="sr-Latn-R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2168525" y="109538"/>
            <a:ext cx="6089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Stanje opterećenosti pogonskih mehanizama, ISO 4301/1</a:t>
            </a:r>
            <a:r>
              <a:rPr lang="en-US" altLang="sr-Latn-RS"/>
              <a:t> </a:t>
            </a:r>
          </a:p>
        </p:txBody>
      </p:sp>
      <p:graphicFrame>
        <p:nvGraphicFramePr>
          <p:cNvPr id="47237" name="Group 133"/>
          <p:cNvGraphicFramePr>
            <a:graphicFrameLocks noGrp="1"/>
          </p:cNvGraphicFramePr>
          <p:nvPr/>
        </p:nvGraphicFramePr>
        <p:xfrm>
          <a:off x="468313" y="625475"/>
          <a:ext cx="8137525" cy="3019425"/>
        </p:xfrm>
        <a:graphic>
          <a:graphicData uri="http://schemas.openxmlformats.org/drawingml/2006/table">
            <a:tbl>
              <a:tblPr/>
              <a:tblGrid>
                <a:gridCol w="1536700"/>
                <a:gridCol w="4989512"/>
                <a:gridCol w="1611313"/>
              </a:tblGrid>
              <a:tr h="5302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Stanje opterećenosti</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Opis stanja opterećenosti</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Koeficijenti K</a:t>
                      </a:r>
                      <a:r>
                        <a:rPr kumimoji="0" lang="hr-HR" altLang="sr-Latn-RS" sz="1400" b="1" i="0" u="none" strike="noStrike" cap="none" normalizeH="0" baseline="-25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Q</a:t>
                      </a: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lako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Pogonski mehanizmi ili delovi izuzetno izloženi najvećim opterećenjima, a stalno manjim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0,125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503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 </a:t>
                      </a: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srednje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Pogonski mehanizmi ili delovi mehanizama koji su otprilike za isto vreme opterećeni malim, srednjim i velikim opterećenjima odnosno naprezanjima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4984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a:t>
                      </a: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Pogonski mehanizmi ili delovi mehanizama koji su najčešće izloženi najvećim i njima sličnim opterećenjima odnosno naprezanjima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0,50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5000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a:t>
                      </a:r>
                      <a:endParaRPr kumimoji="0" lang="en-US" altLang="sr-Latn-RS"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vrlo 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Pogonski mehanizmi koji su redovno izloženi najvećim opterećenjima odnosno naprezanjima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47238" name="Rectangle 134"/>
          <p:cNvSpPr>
            <a:spLocks noChangeArrowheads="1"/>
          </p:cNvSpPr>
          <p:nvPr/>
        </p:nvSpPr>
        <p:spPr bwMode="auto">
          <a:xfrm>
            <a:off x="0" y="3763963"/>
            <a:ext cx="91440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a:t>Na osnovu ova dva faktora, faktora klase upotrebe mehanizma odnosno klase radnog vremena i stanja opterećenosti, određuju se pogonske grupe mehanizama date u tabeli na sledećem sjajdu. Prema FEM 9.511, koji po suštini u potpunosti odgovara standardu ISO, koeficijent spektra opterećenja računa se kao kubni koren: </a:t>
            </a:r>
          </a:p>
          <a:p>
            <a:endParaRPr lang="hr-HR" altLang="sr-Latn-RS"/>
          </a:p>
        </p:txBody>
      </p:sp>
      <p:sp>
        <p:nvSpPr>
          <p:cNvPr id="47240" name="Rectangle 136"/>
          <p:cNvSpPr>
            <a:spLocks noChangeArrowheads="1"/>
          </p:cNvSpPr>
          <p:nvPr/>
        </p:nvSpPr>
        <p:spPr bwMode="auto">
          <a:xfrm>
            <a:off x="0" y="3267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47239" name="Object 135"/>
          <p:cNvGraphicFramePr>
            <a:graphicFrameLocks noChangeAspect="1"/>
          </p:cNvGraphicFramePr>
          <p:nvPr/>
        </p:nvGraphicFramePr>
        <p:xfrm>
          <a:off x="179388" y="5084763"/>
          <a:ext cx="4392612" cy="569912"/>
        </p:xfrm>
        <a:graphic>
          <a:graphicData uri="http://schemas.openxmlformats.org/presentationml/2006/ole">
            <mc:AlternateContent xmlns:mc="http://schemas.openxmlformats.org/markup-compatibility/2006">
              <mc:Choice xmlns:v="urn:schemas-microsoft-com:vml" Requires="v">
                <p:oleObj spid="_x0000_s47241" name="Equation" r:id="rId4" imgW="2489200" imgH="330200" progId="Equation.DSMT4">
                  <p:embed/>
                </p:oleObj>
              </mc:Choice>
              <mc:Fallback>
                <p:oleObj name="Equation" r:id="rId4" imgW="2489200" imgH="330200" progId="Equation.DSMT4">
                  <p:embed/>
                  <p:pic>
                    <p:nvPicPr>
                      <p:cNvPr id="0" name="Object 1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5084763"/>
                        <a:ext cx="4392612" cy="569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ChangeArrowheads="1"/>
          </p:cNvSpPr>
          <p:nvPr/>
        </p:nvSpPr>
        <p:spPr bwMode="auto">
          <a:xfrm>
            <a:off x="2924175" y="115888"/>
            <a:ext cx="329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Grupe pogonskih mehanizama</a:t>
            </a:r>
          </a:p>
        </p:txBody>
      </p:sp>
      <p:sp>
        <p:nvSpPr>
          <p:cNvPr id="49338" name="Line 186"/>
          <p:cNvSpPr>
            <a:spLocks noChangeShapeType="1"/>
          </p:cNvSpPr>
          <p:nvPr/>
        </p:nvSpPr>
        <p:spPr bwMode="auto">
          <a:xfrm>
            <a:off x="2039938" y="1868488"/>
            <a:ext cx="0" cy="0"/>
          </a:xfrm>
          <a:prstGeom prst="line">
            <a:avLst/>
          </a:prstGeom>
          <a:noFill/>
          <a:ln w="381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p>
        </p:txBody>
      </p:sp>
      <p:sp>
        <p:nvSpPr>
          <p:cNvPr id="49341" name="Line 189"/>
          <p:cNvSpPr>
            <a:spLocks noChangeShapeType="1"/>
          </p:cNvSpPr>
          <p:nvPr/>
        </p:nvSpPr>
        <p:spPr bwMode="auto">
          <a:xfrm>
            <a:off x="2436813" y="2316163"/>
            <a:ext cx="0" cy="0"/>
          </a:xfrm>
          <a:prstGeom prst="line">
            <a:avLst/>
          </a:prstGeom>
          <a:noFill/>
          <a:ln w="762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p>
        </p:txBody>
      </p:sp>
      <p:sp>
        <p:nvSpPr>
          <p:cNvPr id="49342" name="Line 190"/>
          <p:cNvSpPr>
            <a:spLocks noChangeShapeType="1"/>
          </p:cNvSpPr>
          <p:nvPr/>
        </p:nvSpPr>
        <p:spPr bwMode="auto">
          <a:xfrm>
            <a:off x="2833688" y="2316163"/>
            <a:ext cx="0" cy="0"/>
          </a:xfrm>
          <a:prstGeom prst="line">
            <a:avLst/>
          </a:prstGeom>
          <a:noFill/>
          <a:ln w="381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p>
        </p:txBody>
      </p:sp>
      <p:sp>
        <p:nvSpPr>
          <p:cNvPr id="49350" name="Line 198"/>
          <p:cNvSpPr>
            <a:spLocks noChangeShapeType="1"/>
          </p:cNvSpPr>
          <p:nvPr/>
        </p:nvSpPr>
        <p:spPr bwMode="auto">
          <a:xfrm>
            <a:off x="2039938" y="1868488"/>
            <a:ext cx="0" cy="0"/>
          </a:xfrm>
          <a:prstGeom prst="line">
            <a:avLst/>
          </a:prstGeom>
          <a:noFill/>
          <a:ln w="381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p>
        </p:txBody>
      </p:sp>
      <p:sp>
        <p:nvSpPr>
          <p:cNvPr id="49351" name="Line 199"/>
          <p:cNvSpPr>
            <a:spLocks noChangeShapeType="1"/>
          </p:cNvSpPr>
          <p:nvPr/>
        </p:nvSpPr>
        <p:spPr bwMode="auto">
          <a:xfrm>
            <a:off x="2436813" y="1868488"/>
            <a:ext cx="0" cy="0"/>
          </a:xfrm>
          <a:prstGeom prst="line">
            <a:avLst/>
          </a:prstGeom>
          <a:noFill/>
          <a:ln w="381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p>
        </p:txBody>
      </p:sp>
      <p:sp>
        <p:nvSpPr>
          <p:cNvPr id="49353" name="Line 201"/>
          <p:cNvSpPr>
            <a:spLocks noChangeShapeType="1"/>
          </p:cNvSpPr>
          <p:nvPr/>
        </p:nvSpPr>
        <p:spPr bwMode="auto">
          <a:xfrm>
            <a:off x="2833688" y="2316163"/>
            <a:ext cx="0" cy="0"/>
          </a:xfrm>
          <a:prstGeom prst="line">
            <a:avLst/>
          </a:prstGeom>
          <a:noFill/>
          <a:ln w="381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p>
        </p:txBody>
      </p:sp>
      <p:sp>
        <p:nvSpPr>
          <p:cNvPr id="49354" name="Line 202"/>
          <p:cNvSpPr>
            <a:spLocks noChangeShapeType="1"/>
          </p:cNvSpPr>
          <p:nvPr/>
        </p:nvSpPr>
        <p:spPr bwMode="auto">
          <a:xfrm>
            <a:off x="3236913" y="2316163"/>
            <a:ext cx="0" cy="0"/>
          </a:xfrm>
          <a:prstGeom prst="line">
            <a:avLst/>
          </a:prstGeom>
          <a:noFill/>
          <a:ln w="381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p>
        </p:txBody>
      </p:sp>
      <p:graphicFrame>
        <p:nvGraphicFramePr>
          <p:cNvPr id="49837" name="Group 685"/>
          <p:cNvGraphicFramePr>
            <a:graphicFrameLocks noGrp="1"/>
          </p:cNvGraphicFramePr>
          <p:nvPr/>
        </p:nvGraphicFramePr>
        <p:xfrm>
          <a:off x="107950" y="692150"/>
          <a:ext cx="8928100" cy="3906838"/>
        </p:xfrm>
        <a:graphic>
          <a:graphicData uri="http://schemas.openxmlformats.org/drawingml/2006/table">
            <a:tbl>
              <a:tblPr/>
              <a:tblGrid>
                <a:gridCol w="1055688"/>
                <a:gridCol w="1673225"/>
                <a:gridCol w="835025"/>
                <a:gridCol w="723900"/>
                <a:gridCol w="728662"/>
                <a:gridCol w="736600"/>
                <a:gridCol w="738188"/>
                <a:gridCol w="796925"/>
                <a:gridCol w="793750"/>
                <a:gridCol w="846137"/>
              </a:tblGrid>
              <a:tr h="238125">
                <a:tc rowSpan="6">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Stanje optereć- enosti</a:t>
                      </a:r>
                      <a:endParaRPr kumimoji="0" lang="en-US" altLang="sr-Latn-RS"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Koef. K</a:t>
                      </a:r>
                      <a:r>
                        <a:rPr kumimoji="0" lang="hr-HR" altLang="sr-Latn-RS" sz="1400" b="1" i="0" u="none" strike="noStrike" cap="none" normalizeH="0" baseline="-25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Q</a:t>
                      </a: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
                      </a:r>
                      <a:endParaRPr kumimoji="0" lang="en-US" altLang="sr-Latn-RS"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gridSpan="8">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Klasa radnog vremena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r>
              <a:tr h="219075">
                <a:tc vMerge="1">
                  <a:txBody>
                    <a:bodyPr/>
                    <a:lstStyle/>
                    <a:p>
                      <a:endParaRPr lang="sr-Latn-RS"/>
                    </a:p>
                  </a:txBody>
                  <a:tcPr/>
                </a:tc>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o,12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23838">
                <a:tc vMerge="1">
                  <a:txBody>
                    <a:bodyPr/>
                    <a:lstStyle/>
                    <a:p>
                      <a:endParaRPr lang="sr-Latn-RS"/>
                    </a:p>
                  </a:txBody>
                  <a:tcPr/>
                </a:tc>
                <a:tc vMerge="1">
                  <a:txBody>
                    <a:bodyPr/>
                    <a:lstStyle/>
                    <a:p>
                      <a:endParaRPr lang="sr-Latn-RS"/>
                    </a:p>
                  </a:txBody>
                  <a:tcPr/>
                </a:tc>
                <a:tc gridSpan="8">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Srednje dnevno radno vreme u časovima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r>
              <a:tr h="223838">
                <a:tc vMerge="1">
                  <a:txBody>
                    <a:bodyPr/>
                    <a:lstStyle/>
                    <a:p>
                      <a:endParaRPr lang="sr-Latn-RS"/>
                    </a:p>
                  </a:txBody>
                  <a:tcPr/>
                </a:tc>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≤16</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&gt;16</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23838">
                <a:tc vMerge="1">
                  <a:txBody>
                    <a:bodyPr/>
                    <a:lstStyle/>
                    <a:p>
                      <a:endParaRPr lang="sr-Latn-RS"/>
                    </a:p>
                  </a:txBody>
                  <a:tcPr/>
                </a:tc>
                <a:tc vMerge="1">
                  <a:txBody>
                    <a:bodyPr/>
                    <a:lstStyle/>
                    <a:p>
                      <a:endParaRPr lang="sr-Latn-RS"/>
                    </a:p>
                  </a:txBody>
                  <a:tcPr/>
                </a:tc>
                <a:tc gridSpan="8">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Srednje godišnje trajanje opterećenja u časovima</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r>
              <a:tr h="219075">
                <a:tc vMerge="1">
                  <a:txBody>
                    <a:bodyPr/>
                    <a:lstStyle/>
                    <a:p>
                      <a:endParaRPr lang="sr-Latn-RS"/>
                    </a:p>
                  </a:txBody>
                  <a:tcPr/>
                </a:tc>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160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320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630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1250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2500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5000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lako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K≤0,125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1Dm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1Cm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1Bm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19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en-US" altLang="sr-Latn-RS"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srednje</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0,125&lt;K≤0,25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1Dm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1Cm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1Bm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9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en-US" altLang="sr-Latn-RS"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0,25&lt;K≤0,5</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1Cm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a:t>
                      </a: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Bm</a:t>
                      </a:r>
                      <a:endParaRPr kumimoji="0" lang="hr-HR"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vrlo teško</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0.5&lt;K≤1,00</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1Bm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5m</a:t>
                      </a:r>
                      <a:endParaRPr kumimoji="0" lang="hr-HR"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R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419" name="Group 219"/>
          <p:cNvGraphicFramePr>
            <a:graphicFrameLocks noGrp="1"/>
          </p:cNvGraphicFramePr>
          <p:nvPr/>
        </p:nvGraphicFramePr>
        <p:xfrm>
          <a:off x="142875" y="333375"/>
          <a:ext cx="8893175" cy="3856038"/>
        </p:xfrm>
        <a:graphic>
          <a:graphicData uri="http://schemas.openxmlformats.org/drawingml/2006/table">
            <a:tbl>
              <a:tblPr/>
              <a:tblGrid>
                <a:gridCol w="1171575"/>
                <a:gridCol w="1174750"/>
                <a:gridCol w="4200525"/>
                <a:gridCol w="1174750"/>
                <a:gridCol w="1171575"/>
              </a:tblGrid>
              <a:tr h="214313">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Stanje opterećenosti</a:t>
                      </a:r>
                    </a:p>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(Kolektiv opterećenja)</a:t>
                      </a:r>
                      <a:endParaRPr kumimoji="0" lang="de-DE"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EEEE"/>
                    </a:solidFill>
                  </a:tcPr>
                </a:tc>
                <a:tc h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Opis stanja opterećenosti</a:t>
                      </a:r>
                    </a:p>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Definicija</a:t>
                      </a:r>
                      <a:endParaRPr kumimoji="0" lang="de-DE"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EE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Kubni koren</a:t>
                      </a:r>
                    </a:p>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Arial" panose="020B0604020202020204" pitchFamily="34" charset="0"/>
                        </a:rPr>
                        <a:t>FEM</a:t>
                      </a:r>
                      <a:endParaRPr kumimoji="0" lang="de-DE"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EE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Koef. spektra opter.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ISO</a:t>
                      </a:r>
                      <a:endParaRPr kumimoji="0" lang="de-DE"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EEEE"/>
                    </a:solid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(low)</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L1</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rPr>
                        <a:t>Pogonski mehanizmi ili delovi izuzetno izloženi najvećim opterećenjima, a stalno manjim</a:t>
                      </a:r>
                      <a:endParaRPr kumimoji="0" lang="en-US" altLang="sr-Latn-RS" sz="1400" b="1" i="0" u="none" strike="noStrike" cap="none" normalizeH="0" baseline="0" smtClean="0">
                        <a:ln>
                          <a:noFill/>
                        </a:ln>
                        <a:solidFill>
                          <a:srgbClr val="000000"/>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 ≤0,50</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de-DE"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
                      </a: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 k</a:t>
                      </a:r>
                      <a:r>
                        <a:rPr kumimoji="0" lang="de-DE"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 0,125</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 (average)</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L2</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rPr>
                        <a:t>Pogonski mehanizmi ili delovi mehanizama koji su otprilike za isto vreme opterećeni malim, srednjim i velikim opterećenjima odnosno naprezanjima</a:t>
                      </a:r>
                      <a:endParaRPr kumimoji="0" lang="en-US" altLang="sr-Latn-RS" sz="1400" b="1" i="0" u="none" strike="noStrike" cap="none" normalizeH="0" baseline="0" smtClean="0">
                        <a:ln>
                          <a:noFill/>
                        </a:ln>
                        <a:solidFill>
                          <a:srgbClr val="000000"/>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0,50 &lt; k ≤ 0,63</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de-DE"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
                      </a: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 k</a:t>
                      </a:r>
                      <a:r>
                        <a:rPr kumimoji="0" lang="de-DE"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 0,25</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(high)</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L3</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rPr>
                        <a:t>Pogonski mehanizmi ili delovi mehanizama koji su najčešće izloženi najvećim i njima sličnim opterećenjima odnosno naprezanjima</a:t>
                      </a:r>
                      <a:endParaRPr kumimoji="0" lang="hr-HR" altLang="sr-Latn-RS"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sr-Latn-RS" sz="14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0,63 &lt; k ≤ 0,80</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de-DE"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
                      </a: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 k</a:t>
                      </a:r>
                      <a:r>
                        <a:rPr kumimoji="0" lang="de-DE"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 0,5 </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(very high)</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L4</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rPr>
                        <a:t>Pogonski mehanizmi koji su redovno izloženi najvećim opterećenjima odnosno naprezanjima</a:t>
                      </a:r>
                      <a:endParaRPr kumimoji="0" lang="en-US" altLang="sr-Latn-RS" sz="1400" b="1" i="0" u="none" strike="noStrike" cap="none" normalizeH="0" baseline="0" smtClean="0">
                        <a:ln>
                          <a:noFill/>
                        </a:ln>
                        <a:solidFill>
                          <a:srgbClr val="000000"/>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0,80 &lt; k ≤ 1,00</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de-DE"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
                      </a: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 k</a:t>
                      </a:r>
                      <a:r>
                        <a:rPr kumimoji="0" lang="de-DE"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r>
                        <a:rPr kumimoji="0" lang="de-DE"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 1</a:t>
                      </a:r>
                      <a:endParaRPr kumimoji="0" lang="de-DE"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420" name="Text Box 220"/>
          <p:cNvSpPr txBox="1">
            <a:spLocks noChangeArrowheads="1"/>
          </p:cNvSpPr>
          <p:nvPr/>
        </p:nvSpPr>
        <p:spPr bwMode="auto">
          <a:xfrm>
            <a:off x="2916238" y="0"/>
            <a:ext cx="356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r-Latn-CS" altLang="sr-Latn-RS"/>
              <a:t>Upoređenje ISO i FEM standarda</a:t>
            </a:r>
            <a:endParaRPr lang="en-US" altLang="sr-Latn-R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2" name="Picture 4" descr="Clooective load diagra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992188"/>
            <a:ext cx="7848600" cy="5837237"/>
          </a:xfrm>
          <a:prstGeom prst="rect">
            <a:avLst/>
          </a:prstGeom>
          <a:noFill/>
          <a:extLst>
            <a:ext uri="{909E8E84-426E-40DD-AFC4-6F175D3DCCD1}">
              <a14:hiddenFill xmlns:a14="http://schemas.microsoft.com/office/drawing/2010/main">
                <a:solidFill>
                  <a:srgbClr val="FFFFFF"/>
                </a:solidFill>
              </a14:hiddenFill>
            </a:ext>
          </a:extLst>
        </p:spPr>
      </p:pic>
      <p:sp>
        <p:nvSpPr>
          <p:cNvPr id="53253" name="Rectangle 5"/>
          <p:cNvSpPr>
            <a:spLocks noChangeArrowheads="1"/>
          </p:cNvSpPr>
          <p:nvPr/>
        </p:nvSpPr>
        <p:spPr bwMode="auto">
          <a:xfrm>
            <a:off x="0" y="188913"/>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hr-HR" altLang="sr-Latn-RS"/>
              <a:t>Granične vrednosti koeficijenta K</a:t>
            </a:r>
            <a:r>
              <a:rPr lang="hr-HR" altLang="sr-Latn-RS" baseline="-25000"/>
              <a:t>Q</a:t>
            </a:r>
            <a:r>
              <a:rPr lang="hr-HR" altLang="sr-Latn-RS"/>
              <a:t>, date u ovoj tabeli odgovaraju sledećim  </a:t>
            </a:r>
            <a:r>
              <a:rPr lang="hr-HR" altLang="sr-Latn-RS" b="1"/>
              <a:t>idealizovanim</a:t>
            </a:r>
            <a:r>
              <a:rPr lang="hr-HR" altLang="sr-Latn-RS"/>
              <a:t> stanjima opterećenosti (spektrima opterećenja):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44450"/>
            <a:ext cx="9144000" cy="668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sr-Latn-RS" b="1"/>
              <a:t>Istorijat standarda</a:t>
            </a:r>
            <a:r>
              <a:rPr lang="sr-Latn-CS" altLang="sr-Latn-RS" b="1"/>
              <a:t> i aktuelno stanje</a:t>
            </a:r>
            <a:endParaRPr lang="en-US" altLang="sr-Latn-RS" b="1"/>
          </a:p>
          <a:p>
            <a:endParaRPr lang="en-US" altLang="sr-Latn-RS"/>
          </a:p>
          <a:p>
            <a:r>
              <a:rPr lang="en-US" altLang="sr-Latn-RS"/>
              <a:t>1916 Prvi standard v</a:t>
            </a:r>
            <a:r>
              <a:rPr lang="sr-Latn-CS" altLang="sr-Latn-RS"/>
              <a:t>ezan za bezbedan rad sa dizalicama</a:t>
            </a:r>
          </a:p>
          <a:p>
            <a:r>
              <a:rPr lang="sr-Latn-CS" altLang="sr-Latn-RS"/>
              <a:t>1936 DIN 120, uzeo u obzir radne uslove kao značajne za projektovanje dizalica, daje koeficijenta za proračun, dizalice su podeljene u 4 pogonske klase.</a:t>
            </a:r>
          </a:p>
          <a:p>
            <a:r>
              <a:rPr lang="en-US" altLang="sr-Latn-RS"/>
              <a:t>Napredovanjem nauke došlo se do novih saznanja koja su omogućila stvaranje savremenijih standarda za projektovanje. Tako je došlo do podele dizalica i pogonskih mehanizama u pogonske klase. Tako postoje standardi ISO, DIN</a:t>
            </a:r>
            <a:r>
              <a:rPr lang="sr-Latn-CS" altLang="sr-Latn-RS"/>
              <a:t>, EN</a:t>
            </a:r>
            <a:r>
              <a:rPr lang="en-US" altLang="sr-Latn-RS"/>
              <a:t> ili FEM</a:t>
            </a:r>
            <a:r>
              <a:rPr lang="sr-Latn-CS" altLang="sr-Latn-RS"/>
              <a:t> koji definišu klasifikaciju dizalica u pogonske klase</a:t>
            </a:r>
            <a:r>
              <a:rPr lang="en-US" altLang="sr-Latn-RS"/>
              <a:t>. </a:t>
            </a:r>
            <a:r>
              <a:rPr lang="hr-HR" altLang="sr-Latn-RS"/>
              <a:t>Da bi se što bolje prilagodile radnim uslovima, dizalica i njeni delovi su podeljeni u pogonske klase. Ova podela važi za </a:t>
            </a:r>
            <a:r>
              <a:rPr lang="hr-HR" altLang="sr-Latn-RS" b="1"/>
              <a:t>sve vrste dizalica koje služe za vertikalno dizanje tereta, kod kojih kao noseći organ služi uže ili lanac (industrijske, građevinske i lučke dizalice).</a:t>
            </a:r>
            <a:r>
              <a:rPr lang="hr-HR" altLang="sr-Latn-RS"/>
              <a:t> Podela ne važi za liftove, žičare i plovne dizalice. </a:t>
            </a:r>
            <a:r>
              <a:rPr lang="sr-Latn-CS" altLang="sr-Latn-RS"/>
              <a:t>Danas, koristeći nova saznanja iz oblasti teorije i prakse, važeći standardi omogućavaju da daleko bolje i tačnije uzmemo u obzir stvarna naprezanja, i preko standarda - propisa unesemo ih u proračun i projektovanje dizalice. Tako se, podelom dizalica i pogonskih mehanizama u pogonske klase određuju odgovarajući sigurnosni faktori za proračun.</a:t>
            </a:r>
          </a:p>
          <a:p>
            <a:r>
              <a:rPr lang="en-US" altLang="sr-Latn-RS"/>
              <a:t>Standardi se suštinski ne razlikuju ali svakako da </a:t>
            </a:r>
            <a:r>
              <a:rPr lang="en-US" altLang="sr-Latn-RS" b="1"/>
              <a:t>ne treba mešati primenu tih standarda</a:t>
            </a:r>
            <a:r>
              <a:rPr lang="sr-Latn-CS" altLang="sr-Latn-RS"/>
              <a:t>.</a:t>
            </a:r>
          </a:p>
          <a:p>
            <a:r>
              <a:rPr lang="sr-Latn-CS" altLang="sr-Latn-RS"/>
              <a:t>Srbija je tek nedavno</a:t>
            </a:r>
            <a:r>
              <a:rPr lang="en-US" altLang="sr-Latn-RS"/>
              <a:t> usvojila standarde</a:t>
            </a:r>
            <a:r>
              <a:rPr lang="sr-Latn-CS" altLang="sr-Latn-RS"/>
              <a:t> (EN standardi)</a:t>
            </a:r>
            <a:r>
              <a:rPr lang="en-US" altLang="sr-Latn-RS"/>
              <a:t>, </a:t>
            </a:r>
            <a:r>
              <a:rPr lang="sr-Latn-CS" altLang="sr-Latn-RS"/>
              <a:t>a stari standardi </a:t>
            </a:r>
            <a:r>
              <a:rPr lang="en-US" altLang="sr-Latn-RS"/>
              <a:t>JUS M.D1.020 i JUS M.D1.050 </a:t>
            </a:r>
            <a:r>
              <a:rPr lang="sr-Latn-CS" altLang="sr-Latn-RS"/>
              <a:t>su povučeni iz upotrebe,</a:t>
            </a:r>
            <a:r>
              <a:rPr lang="en-US" altLang="sr-Latn-RS"/>
              <a:t> </a:t>
            </a:r>
            <a:r>
              <a:rPr lang="sr-Latn-CS" altLang="sr-Latn-RS"/>
              <a:t>premda su većina postojećih dizalica kod nas projektovane po tim standardima, a oni se u nedostatku aktuelnih pravilnika za dizalice još uvek ponegde koriste u projektovanju</a:t>
            </a:r>
            <a:r>
              <a:rPr lang="en-US" altLang="sr-Latn-RS"/>
              <a:t>.</a:t>
            </a:r>
            <a:endParaRPr lang="sr-Latn-CS" altLang="sr-Latn-RS"/>
          </a:p>
          <a:p>
            <a:r>
              <a:rPr lang="en-US" altLang="sr-Latn-RS"/>
              <a:t>Pogonske klase su </a:t>
            </a:r>
            <a:r>
              <a:rPr lang="sr-Latn-CS" altLang="sr-Latn-RS"/>
              <a:t>nekada bile </a:t>
            </a:r>
            <a:r>
              <a:rPr lang="en-US" altLang="sr-Latn-RS"/>
              <a:t>definisane standardom  JUS M.D1.020</a:t>
            </a:r>
            <a:r>
              <a:rPr lang="sr-Latn-CS" altLang="sr-Latn-RS"/>
              <a:t>/1964</a:t>
            </a:r>
            <a:r>
              <a:rPr lang="en-US" altLang="sr-Latn-RS"/>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ChangeArrowheads="1"/>
          </p:cNvSpPr>
          <p:nvPr/>
        </p:nvSpPr>
        <p:spPr bwMode="auto">
          <a:xfrm>
            <a:off x="0" y="0"/>
            <a:ext cx="65405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1855788" algn="l"/>
              </a:tabLst>
              <a:defRPr>
                <a:solidFill>
                  <a:schemeClr val="tx1"/>
                </a:solidFill>
                <a:latin typeface="Arial" panose="020B0604020202020204" pitchFamily="34" charset="0"/>
              </a:defRPr>
            </a:lvl1pPr>
            <a:lvl2pPr>
              <a:tabLst>
                <a:tab pos="1855788" algn="l"/>
              </a:tabLst>
              <a:defRPr>
                <a:solidFill>
                  <a:schemeClr val="tx1"/>
                </a:solidFill>
                <a:latin typeface="Arial" panose="020B0604020202020204" pitchFamily="34" charset="0"/>
              </a:defRPr>
            </a:lvl2pPr>
            <a:lvl3pPr>
              <a:tabLst>
                <a:tab pos="1855788" algn="l"/>
              </a:tabLst>
              <a:defRPr>
                <a:solidFill>
                  <a:schemeClr val="tx1"/>
                </a:solidFill>
                <a:latin typeface="Arial" panose="020B0604020202020204" pitchFamily="34" charset="0"/>
              </a:defRPr>
            </a:lvl3pPr>
            <a:lvl4pPr>
              <a:tabLst>
                <a:tab pos="1855788" algn="l"/>
              </a:tabLst>
              <a:defRPr>
                <a:solidFill>
                  <a:schemeClr val="tx1"/>
                </a:solidFill>
                <a:latin typeface="Arial" panose="020B0604020202020204" pitchFamily="34" charset="0"/>
              </a:defRPr>
            </a:lvl4pPr>
            <a:lvl5pPr>
              <a:tabLst>
                <a:tab pos="1855788" algn="l"/>
              </a:tabLst>
              <a:defRPr>
                <a:solidFill>
                  <a:schemeClr val="tx1"/>
                </a:solidFill>
                <a:latin typeface="Arial" panose="020B0604020202020204" pitchFamily="34" charset="0"/>
              </a:defRPr>
            </a:lvl5pPr>
            <a:lvl6pPr fontAlgn="base">
              <a:spcBef>
                <a:spcPct val="0"/>
              </a:spcBef>
              <a:spcAft>
                <a:spcPct val="0"/>
              </a:spcAft>
              <a:tabLst>
                <a:tab pos="1855788" algn="l"/>
              </a:tabLst>
              <a:defRPr>
                <a:solidFill>
                  <a:schemeClr val="tx1"/>
                </a:solidFill>
                <a:latin typeface="Arial" panose="020B0604020202020204" pitchFamily="34" charset="0"/>
              </a:defRPr>
            </a:lvl6pPr>
            <a:lvl7pPr fontAlgn="base">
              <a:spcBef>
                <a:spcPct val="0"/>
              </a:spcBef>
              <a:spcAft>
                <a:spcPct val="0"/>
              </a:spcAft>
              <a:tabLst>
                <a:tab pos="1855788" algn="l"/>
              </a:tabLst>
              <a:defRPr>
                <a:solidFill>
                  <a:schemeClr val="tx1"/>
                </a:solidFill>
                <a:latin typeface="Arial" panose="020B0604020202020204" pitchFamily="34" charset="0"/>
              </a:defRPr>
            </a:lvl7pPr>
            <a:lvl8pPr fontAlgn="base">
              <a:spcBef>
                <a:spcPct val="0"/>
              </a:spcBef>
              <a:spcAft>
                <a:spcPct val="0"/>
              </a:spcAft>
              <a:tabLst>
                <a:tab pos="1855788" algn="l"/>
              </a:tabLst>
              <a:defRPr>
                <a:solidFill>
                  <a:schemeClr val="tx1"/>
                </a:solidFill>
                <a:latin typeface="Arial" panose="020B0604020202020204" pitchFamily="34" charset="0"/>
              </a:defRPr>
            </a:lvl8pPr>
            <a:lvl9pPr fontAlgn="base">
              <a:spcBef>
                <a:spcPct val="0"/>
              </a:spcBef>
              <a:spcAft>
                <a:spcPct val="0"/>
              </a:spcAft>
              <a:tabLst>
                <a:tab pos="1855788" algn="l"/>
              </a:tabLst>
              <a:defRPr>
                <a:solidFill>
                  <a:schemeClr val="tx1"/>
                </a:solidFill>
                <a:latin typeface="Arial" panose="020B0604020202020204" pitchFamily="34" charset="0"/>
              </a:defRPr>
            </a:lvl9pPr>
          </a:lstStyle>
          <a:p>
            <a:r>
              <a:rPr lang="hr-HR" altLang="sr-Latn-RS"/>
              <a:t>- </a:t>
            </a:r>
            <a:r>
              <a:rPr lang="hr-HR" altLang="sr-Latn-RS" b="1"/>
              <a:t>Stanje opterećenosti 1</a:t>
            </a:r>
            <a:endParaRPr lang="en-US" altLang="sr-Latn-RS" b="1"/>
          </a:p>
          <a:p>
            <a:r>
              <a:rPr lang="hr-HR" altLang="sr-Latn-RS"/>
              <a:t>10% rada sa najvećim teretom (mrtav teret + 1/1 koristan teret)</a:t>
            </a:r>
            <a:endParaRPr lang="en-US" altLang="sr-Latn-RS"/>
          </a:p>
          <a:p>
            <a:r>
              <a:rPr lang="hr-HR" altLang="sr-Latn-RS"/>
              <a:t>t</a:t>
            </a:r>
            <a:r>
              <a:rPr lang="hr-HR" altLang="sr-Latn-RS" baseline="-25000"/>
              <a:t>1</a:t>
            </a:r>
            <a:r>
              <a:rPr lang="hr-HR" altLang="sr-Latn-RS"/>
              <a:t>=0.1	</a:t>
            </a:r>
            <a:r>
              <a:rPr lang="en-US" altLang="sr-Latn-RS">
                <a:cs typeface="Arial" panose="020B0604020202020204" pitchFamily="34" charset="0"/>
              </a:rPr>
              <a:t>ß</a:t>
            </a:r>
            <a:r>
              <a:rPr lang="hr-HR" altLang="sr-Latn-RS" baseline="-25000"/>
              <a:t>1</a:t>
            </a:r>
            <a:r>
              <a:rPr lang="hr-HR" altLang="sr-Latn-RS"/>
              <a:t>=1-</a:t>
            </a:r>
            <a:r>
              <a:rPr lang="el-GR" altLang="sr-Latn-RS">
                <a:cs typeface="Arial" panose="020B0604020202020204" pitchFamily="34" charset="0"/>
              </a:rPr>
              <a:t>γ</a:t>
            </a:r>
            <a:r>
              <a:rPr lang="hr-HR" altLang="sr-Latn-RS"/>
              <a:t>=0.9</a:t>
            </a:r>
            <a:endParaRPr lang="en-US" altLang="sr-Latn-RS"/>
          </a:p>
          <a:p>
            <a:r>
              <a:rPr lang="hr-HR" altLang="sr-Latn-RS"/>
              <a:t>40% rada sa mrtvim teretom + 1/3 koristan teret</a:t>
            </a:r>
            <a:endParaRPr lang="en-US" altLang="sr-Latn-RS"/>
          </a:p>
          <a:p>
            <a:r>
              <a:rPr lang="hr-HR" altLang="sr-Latn-RS"/>
              <a:t>t</a:t>
            </a:r>
            <a:r>
              <a:rPr lang="hr-HR" altLang="sr-Latn-RS" baseline="-25000"/>
              <a:t>2</a:t>
            </a:r>
            <a:r>
              <a:rPr lang="hr-HR" altLang="sr-Latn-RS"/>
              <a:t>=0.4	</a:t>
            </a:r>
            <a:r>
              <a:rPr lang="en-US" altLang="sr-Latn-RS">
                <a:cs typeface="Arial" panose="020B0604020202020204" pitchFamily="34" charset="0"/>
              </a:rPr>
              <a:t>ß</a:t>
            </a:r>
            <a:r>
              <a:rPr lang="hr-HR" altLang="sr-Latn-RS" baseline="-25000"/>
              <a:t>2</a:t>
            </a:r>
            <a:r>
              <a:rPr lang="hr-HR" altLang="sr-Latn-RS"/>
              <a:t>=(1-</a:t>
            </a:r>
            <a:r>
              <a:rPr lang="el-GR" altLang="sr-Latn-RS">
                <a:cs typeface="Arial" panose="020B0604020202020204" pitchFamily="34" charset="0"/>
              </a:rPr>
              <a:t>γ</a:t>
            </a:r>
            <a:r>
              <a:rPr lang="hr-HR" altLang="sr-Latn-RS"/>
              <a:t>)/3=0.3</a:t>
            </a:r>
            <a:endParaRPr lang="en-US" altLang="sr-Latn-RS"/>
          </a:p>
          <a:p>
            <a:r>
              <a:rPr lang="hr-HR" altLang="sr-Latn-RS"/>
              <a:t>50% rada sa mrtvim teretom</a:t>
            </a:r>
            <a:endParaRPr lang="en-US" altLang="sr-Latn-RS"/>
          </a:p>
          <a:p>
            <a:r>
              <a:rPr lang="el-GR" altLang="sr-Latn-RS">
                <a:cs typeface="Arial" panose="020B0604020202020204" pitchFamily="34" charset="0"/>
              </a:rPr>
              <a:t>Δ</a:t>
            </a:r>
            <a:r>
              <a:rPr lang="hr-HR" altLang="sr-Latn-RS"/>
              <a:t>t=0.5	</a:t>
            </a:r>
            <a:r>
              <a:rPr lang="el-GR" altLang="sr-Latn-RS">
                <a:cs typeface="Arial" panose="020B0604020202020204" pitchFamily="34" charset="0"/>
              </a:rPr>
              <a:t>γ</a:t>
            </a:r>
            <a:r>
              <a:rPr lang="hr-HR" altLang="sr-Latn-RS"/>
              <a:t>=0.1</a:t>
            </a:r>
          </a:p>
        </p:txBody>
      </p:sp>
      <p:pic>
        <p:nvPicPr>
          <p:cNvPr id="553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3800" y="3429000"/>
            <a:ext cx="4140200" cy="323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5303" name="Object 7"/>
          <p:cNvGraphicFramePr>
            <a:graphicFrameLocks noChangeAspect="1"/>
          </p:cNvGraphicFramePr>
          <p:nvPr/>
        </p:nvGraphicFramePr>
        <p:xfrm>
          <a:off x="0" y="2068513"/>
          <a:ext cx="306388" cy="431800"/>
        </p:xfrm>
        <a:graphic>
          <a:graphicData uri="http://schemas.openxmlformats.org/presentationml/2006/ole">
            <mc:AlternateContent xmlns:mc="http://schemas.openxmlformats.org/markup-compatibility/2006">
              <mc:Choice xmlns:v="urn:schemas-microsoft-com:vml" Requires="v">
                <p:oleObj spid="_x0000_s55313" name="Equation" r:id="rId5" imgW="165028" imgH="228501" progId="Equation.DSMT4">
                  <p:embed/>
                </p:oleObj>
              </mc:Choice>
              <mc:Fallback>
                <p:oleObj name="Equation" r:id="rId5" imgW="165028" imgH="228501"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068513"/>
                        <a:ext cx="30638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304" name="Rectangle 8"/>
          <p:cNvSpPr>
            <a:spLocks noChangeArrowheads="1"/>
          </p:cNvSpPr>
          <p:nvPr/>
        </p:nvSpPr>
        <p:spPr bwMode="auto">
          <a:xfrm>
            <a:off x="360363" y="2133600"/>
            <a:ext cx="332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koristan teret/naznačeni teret</a:t>
            </a:r>
          </a:p>
        </p:txBody>
      </p:sp>
      <p:graphicFrame>
        <p:nvGraphicFramePr>
          <p:cNvPr id="55305" name="Object 9"/>
          <p:cNvGraphicFramePr>
            <a:graphicFrameLocks noChangeAspect="1"/>
          </p:cNvGraphicFramePr>
          <p:nvPr/>
        </p:nvGraphicFramePr>
        <p:xfrm>
          <a:off x="0" y="2644775"/>
          <a:ext cx="330200" cy="431800"/>
        </p:xfrm>
        <a:graphic>
          <a:graphicData uri="http://schemas.openxmlformats.org/presentationml/2006/ole">
            <mc:AlternateContent xmlns:mc="http://schemas.openxmlformats.org/markup-compatibility/2006">
              <mc:Choice xmlns:v="urn:schemas-microsoft-com:vml" Requires="v">
                <p:oleObj spid="_x0000_s55314" name="Equation" r:id="rId7" imgW="126780" imgH="164814" progId="Equation.DSMT4">
                  <p:embed/>
                </p:oleObj>
              </mc:Choice>
              <mc:Fallback>
                <p:oleObj name="Equation" r:id="rId7" imgW="126780" imgH="164814"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2644775"/>
                        <a:ext cx="3302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306" name="Rectangle 10"/>
          <p:cNvSpPr>
            <a:spLocks noChangeArrowheads="1"/>
          </p:cNvSpPr>
          <p:nvPr/>
        </p:nvSpPr>
        <p:spPr bwMode="auto">
          <a:xfrm>
            <a:off x="360363" y="2644775"/>
            <a:ext cx="3022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 mrtvi teret/naznačeni teret</a:t>
            </a:r>
          </a:p>
        </p:txBody>
      </p:sp>
      <p:pic>
        <p:nvPicPr>
          <p:cNvPr id="55310" name="Picture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429000"/>
            <a:ext cx="5219700"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312" name="Rectangle 16"/>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55311" name="Object 15"/>
          <p:cNvGraphicFramePr>
            <a:graphicFrameLocks noChangeAspect="1"/>
          </p:cNvGraphicFramePr>
          <p:nvPr/>
        </p:nvGraphicFramePr>
        <p:xfrm>
          <a:off x="107950" y="4365625"/>
          <a:ext cx="2592388" cy="619125"/>
        </p:xfrm>
        <a:graphic>
          <a:graphicData uri="http://schemas.openxmlformats.org/presentationml/2006/ole">
            <mc:AlternateContent xmlns:mc="http://schemas.openxmlformats.org/markup-compatibility/2006">
              <mc:Choice xmlns:v="urn:schemas-microsoft-com:vml" Requires="v">
                <p:oleObj spid="_x0000_s55315" name="Equation" r:id="rId10" imgW="1079032" imgH="253890" progId="Equation.DSMT4">
                  <p:embed/>
                </p:oleObj>
              </mc:Choice>
              <mc:Fallback>
                <p:oleObj name="Equation" r:id="rId10" imgW="1079032" imgH="253890" progId="Equation.DSMT4">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7950" y="4365625"/>
                        <a:ext cx="2592388"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ChangeArrowheads="1"/>
          </p:cNvSpPr>
          <p:nvPr/>
        </p:nvSpPr>
        <p:spPr bwMode="auto">
          <a:xfrm>
            <a:off x="0" y="303213"/>
            <a:ext cx="9144000" cy="256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1065213">
              <a:tabLst>
                <a:tab pos="1870075" algn="l"/>
              </a:tabLst>
              <a:defRPr>
                <a:solidFill>
                  <a:schemeClr val="tx1"/>
                </a:solidFill>
                <a:latin typeface="Arial" panose="020B0604020202020204" pitchFamily="34" charset="0"/>
              </a:defRPr>
            </a:lvl1pPr>
            <a:lvl2pPr>
              <a:tabLst>
                <a:tab pos="1870075" algn="l"/>
              </a:tabLst>
              <a:defRPr>
                <a:solidFill>
                  <a:schemeClr val="tx1"/>
                </a:solidFill>
                <a:latin typeface="Arial" panose="020B0604020202020204" pitchFamily="34" charset="0"/>
              </a:defRPr>
            </a:lvl2pPr>
            <a:lvl3pPr>
              <a:tabLst>
                <a:tab pos="1870075" algn="l"/>
              </a:tabLst>
              <a:defRPr>
                <a:solidFill>
                  <a:schemeClr val="tx1"/>
                </a:solidFill>
                <a:latin typeface="Arial" panose="020B0604020202020204" pitchFamily="34" charset="0"/>
              </a:defRPr>
            </a:lvl3pPr>
            <a:lvl4pPr>
              <a:tabLst>
                <a:tab pos="1870075" algn="l"/>
              </a:tabLst>
              <a:defRPr>
                <a:solidFill>
                  <a:schemeClr val="tx1"/>
                </a:solidFill>
                <a:latin typeface="Arial" panose="020B0604020202020204" pitchFamily="34" charset="0"/>
              </a:defRPr>
            </a:lvl4pPr>
            <a:lvl5pPr>
              <a:tabLst>
                <a:tab pos="1870075" algn="l"/>
              </a:tabLst>
              <a:defRPr>
                <a:solidFill>
                  <a:schemeClr val="tx1"/>
                </a:solidFill>
                <a:latin typeface="Arial" panose="020B0604020202020204" pitchFamily="34" charset="0"/>
              </a:defRPr>
            </a:lvl5pPr>
            <a:lvl6pPr fontAlgn="base">
              <a:spcBef>
                <a:spcPct val="0"/>
              </a:spcBef>
              <a:spcAft>
                <a:spcPct val="0"/>
              </a:spcAft>
              <a:tabLst>
                <a:tab pos="1870075" algn="l"/>
              </a:tabLst>
              <a:defRPr>
                <a:solidFill>
                  <a:schemeClr val="tx1"/>
                </a:solidFill>
                <a:latin typeface="Arial" panose="020B0604020202020204" pitchFamily="34" charset="0"/>
              </a:defRPr>
            </a:lvl6pPr>
            <a:lvl7pPr fontAlgn="base">
              <a:spcBef>
                <a:spcPct val="0"/>
              </a:spcBef>
              <a:spcAft>
                <a:spcPct val="0"/>
              </a:spcAft>
              <a:tabLst>
                <a:tab pos="1870075" algn="l"/>
              </a:tabLst>
              <a:defRPr>
                <a:solidFill>
                  <a:schemeClr val="tx1"/>
                </a:solidFill>
                <a:latin typeface="Arial" panose="020B0604020202020204" pitchFamily="34" charset="0"/>
              </a:defRPr>
            </a:lvl7pPr>
            <a:lvl8pPr fontAlgn="base">
              <a:spcBef>
                <a:spcPct val="0"/>
              </a:spcBef>
              <a:spcAft>
                <a:spcPct val="0"/>
              </a:spcAft>
              <a:tabLst>
                <a:tab pos="1870075" algn="l"/>
              </a:tabLst>
              <a:defRPr>
                <a:solidFill>
                  <a:schemeClr val="tx1"/>
                </a:solidFill>
                <a:latin typeface="Arial" panose="020B0604020202020204" pitchFamily="34" charset="0"/>
              </a:defRPr>
            </a:lvl8pPr>
            <a:lvl9pPr fontAlgn="base">
              <a:spcBef>
                <a:spcPct val="0"/>
              </a:spcBef>
              <a:spcAft>
                <a:spcPct val="0"/>
              </a:spcAft>
              <a:tabLst>
                <a:tab pos="1870075" algn="l"/>
              </a:tabLst>
              <a:defRPr>
                <a:solidFill>
                  <a:schemeClr val="tx1"/>
                </a:solidFill>
                <a:latin typeface="Arial" panose="020B0604020202020204" pitchFamily="34" charset="0"/>
              </a:defRPr>
            </a:lvl9pPr>
          </a:lstStyle>
          <a:p>
            <a:r>
              <a:rPr lang="hr-HR" altLang="sr-Latn-RS" b="1"/>
              <a:t>- Stanje opterećenosti 2</a:t>
            </a:r>
            <a:endParaRPr lang="en-US" altLang="sr-Latn-RS" b="1"/>
          </a:p>
          <a:p>
            <a:r>
              <a:rPr lang="hr-HR" altLang="sr-Latn-RS"/>
              <a:t>1/6 rada sa najvećim teretom (mrtav teret + 1/1 koristan teret)</a:t>
            </a:r>
            <a:endParaRPr lang="en-US" altLang="sr-Latn-RS"/>
          </a:p>
          <a:p>
            <a:r>
              <a:rPr lang="hr-HR" altLang="sr-Latn-RS"/>
              <a:t>t</a:t>
            </a:r>
            <a:r>
              <a:rPr lang="hr-HR" altLang="sr-Latn-RS" baseline="-25000"/>
              <a:t>1</a:t>
            </a:r>
            <a:r>
              <a:rPr lang="hr-HR" altLang="sr-Latn-RS"/>
              <a:t>=0.167 </a:t>
            </a:r>
            <a:r>
              <a:rPr lang="en-US" altLang="sr-Latn-RS"/>
              <a:t>ß</a:t>
            </a:r>
            <a:r>
              <a:rPr lang="hr-HR" altLang="sr-Latn-RS" baseline="-25000"/>
              <a:t>1</a:t>
            </a:r>
            <a:r>
              <a:rPr lang="hr-HR" altLang="sr-Latn-RS"/>
              <a:t>=1-</a:t>
            </a:r>
            <a:r>
              <a:rPr lang="el-GR" altLang="sr-Latn-RS"/>
              <a:t>γ</a:t>
            </a:r>
            <a:r>
              <a:rPr lang="hr-HR" altLang="sr-Latn-RS"/>
              <a:t>=0.8</a:t>
            </a:r>
          </a:p>
          <a:p>
            <a:r>
              <a:rPr lang="hr-HR" altLang="sr-Latn-RS"/>
              <a:t>1/6 rada sa mrtvim teretom + 2/3 koristan teret</a:t>
            </a:r>
            <a:endParaRPr lang="en-US" altLang="sr-Latn-RS"/>
          </a:p>
          <a:p>
            <a:r>
              <a:rPr lang="hr-HR" altLang="sr-Latn-RS"/>
              <a:t>t</a:t>
            </a:r>
            <a:r>
              <a:rPr lang="hr-HR" altLang="sr-Latn-RS" baseline="-25000"/>
              <a:t>2</a:t>
            </a:r>
            <a:r>
              <a:rPr lang="hr-HR" altLang="sr-Latn-RS"/>
              <a:t>=0.167 </a:t>
            </a:r>
            <a:r>
              <a:rPr lang="en-US" altLang="sr-Latn-RS"/>
              <a:t>ß</a:t>
            </a:r>
            <a:r>
              <a:rPr lang="hr-HR" altLang="sr-Latn-RS" baseline="-25000"/>
              <a:t>2</a:t>
            </a:r>
            <a:r>
              <a:rPr lang="hr-HR" altLang="sr-Latn-RS"/>
              <a:t>=2(1 - </a:t>
            </a:r>
            <a:r>
              <a:rPr lang="el-GR" altLang="sr-Latn-RS"/>
              <a:t>γ</a:t>
            </a:r>
            <a:r>
              <a:rPr lang="hr-HR" altLang="sr-Latn-RS"/>
              <a:t>)/3=0.533</a:t>
            </a:r>
          </a:p>
          <a:p>
            <a:r>
              <a:rPr lang="hr-HR" altLang="sr-Latn-RS"/>
              <a:t>1/6 rada sa mrtvim teretom + 1/3 sa korisnim teretom</a:t>
            </a:r>
            <a:endParaRPr lang="en-US" altLang="sr-Latn-RS"/>
          </a:p>
          <a:p>
            <a:r>
              <a:rPr lang="hr-HR" altLang="sr-Latn-RS"/>
              <a:t>t</a:t>
            </a:r>
            <a:r>
              <a:rPr lang="hr-HR" altLang="sr-Latn-RS" baseline="-25000"/>
              <a:t>3</a:t>
            </a:r>
            <a:r>
              <a:rPr lang="hr-HR" altLang="sr-Latn-RS"/>
              <a:t>=0.167 </a:t>
            </a:r>
            <a:r>
              <a:rPr lang="en-US" altLang="sr-Latn-RS"/>
              <a:t>ß</a:t>
            </a:r>
            <a:r>
              <a:rPr lang="hr-HR" altLang="sr-Latn-RS" baseline="-25000"/>
              <a:t>3</a:t>
            </a:r>
            <a:r>
              <a:rPr lang="hr-HR" altLang="sr-Latn-RS"/>
              <a:t>=(1-</a:t>
            </a:r>
            <a:r>
              <a:rPr lang="el-GR" altLang="sr-Latn-RS"/>
              <a:t>γ</a:t>
            </a:r>
            <a:r>
              <a:rPr lang="hr-HR" altLang="sr-Latn-RS"/>
              <a:t>)/3=0.266</a:t>
            </a:r>
          </a:p>
          <a:p>
            <a:r>
              <a:rPr lang="hr-HR" altLang="sr-Latn-RS"/>
              <a:t> 50% rada sa mrtvim teretom</a:t>
            </a:r>
            <a:endParaRPr lang="en-US" altLang="sr-Latn-RS"/>
          </a:p>
          <a:p>
            <a:r>
              <a:rPr lang="el-GR" altLang="sr-Latn-RS"/>
              <a:t>Δ</a:t>
            </a:r>
            <a:r>
              <a:rPr lang="hr-HR" altLang="sr-Latn-RS"/>
              <a:t>t=0.5 	</a:t>
            </a:r>
            <a:r>
              <a:rPr lang="el-GR" altLang="sr-Latn-RS">
                <a:cs typeface="Arial" panose="020B0604020202020204" pitchFamily="34" charset="0"/>
              </a:rPr>
              <a:t>γ</a:t>
            </a:r>
            <a:r>
              <a:rPr lang="hr-HR" altLang="sr-Latn-RS"/>
              <a:t>=0.2</a:t>
            </a:r>
          </a:p>
        </p:txBody>
      </p:sp>
      <p:pic>
        <p:nvPicPr>
          <p:cNvPr id="593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2136775"/>
            <a:ext cx="4284662" cy="361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939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3" y="5516563"/>
            <a:ext cx="8713787"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400" name="Rectangle 8"/>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59399" name="Object 7"/>
          <p:cNvGraphicFramePr>
            <a:graphicFrameLocks noChangeAspect="1"/>
          </p:cNvGraphicFramePr>
          <p:nvPr/>
        </p:nvGraphicFramePr>
        <p:xfrm>
          <a:off x="323850" y="6237288"/>
          <a:ext cx="2160588" cy="539750"/>
        </p:xfrm>
        <a:graphic>
          <a:graphicData uri="http://schemas.openxmlformats.org/presentationml/2006/ole">
            <mc:AlternateContent xmlns:mc="http://schemas.openxmlformats.org/markup-compatibility/2006">
              <mc:Choice xmlns:v="urn:schemas-microsoft-com:vml" Requires="v">
                <p:oleObj spid="_x0000_s59401" name="Equation" r:id="rId6" imgW="1028254" imgH="253890" progId="Equation.DSMT4">
                  <p:embed/>
                </p:oleObj>
              </mc:Choice>
              <mc:Fallback>
                <p:oleObj name="Equation" r:id="rId6" imgW="1028254" imgH="253890"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850" y="6237288"/>
                        <a:ext cx="2160588"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ChangeArrowheads="1"/>
          </p:cNvSpPr>
          <p:nvPr/>
        </p:nvSpPr>
        <p:spPr bwMode="auto">
          <a:xfrm>
            <a:off x="0" y="0"/>
            <a:ext cx="65405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1806575" algn="l"/>
              </a:tabLst>
              <a:defRPr>
                <a:solidFill>
                  <a:schemeClr val="tx1"/>
                </a:solidFill>
                <a:latin typeface="Arial" panose="020B0604020202020204" pitchFamily="34" charset="0"/>
              </a:defRPr>
            </a:lvl1pPr>
            <a:lvl2pPr>
              <a:tabLst>
                <a:tab pos="1806575" algn="l"/>
              </a:tabLst>
              <a:defRPr>
                <a:solidFill>
                  <a:schemeClr val="tx1"/>
                </a:solidFill>
                <a:latin typeface="Arial" panose="020B0604020202020204" pitchFamily="34" charset="0"/>
              </a:defRPr>
            </a:lvl2pPr>
            <a:lvl3pPr>
              <a:tabLst>
                <a:tab pos="1806575" algn="l"/>
              </a:tabLst>
              <a:defRPr>
                <a:solidFill>
                  <a:schemeClr val="tx1"/>
                </a:solidFill>
                <a:latin typeface="Arial" panose="020B0604020202020204" pitchFamily="34" charset="0"/>
              </a:defRPr>
            </a:lvl3pPr>
            <a:lvl4pPr>
              <a:tabLst>
                <a:tab pos="1806575" algn="l"/>
              </a:tabLst>
              <a:defRPr>
                <a:solidFill>
                  <a:schemeClr val="tx1"/>
                </a:solidFill>
                <a:latin typeface="Arial" panose="020B0604020202020204" pitchFamily="34" charset="0"/>
              </a:defRPr>
            </a:lvl4pPr>
            <a:lvl5pPr>
              <a:tabLst>
                <a:tab pos="1806575" algn="l"/>
              </a:tabLst>
              <a:defRPr>
                <a:solidFill>
                  <a:schemeClr val="tx1"/>
                </a:solidFill>
                <a:latin typeface="Arial" panose="020B0604020202020204" pitchFamily="34" charset="0"/>
              </a:defRPr>
            </a:lvl5pPr>
            <a:lvl6pPr fontAlgn="base">
              <a:spcBef>
                <a:spcPct val="0"/>
              </a:spcBef>
              <a:spcAft>
                <a:spcPct val="0"/>
              </a:spcAft>
              <a:tabLst>
                <a:tab pos="1806575" algn="l"/>
              </a:tabLst>
              <a:defRPr>
                <a:solidFill>
                  <a:schemeClr val="tx1"/>
                </a:solidFill>
                <a:latin typeface="Arial" panose="020B0604020202020204" pitchFamily="34" charset="0"/>
              </a:defRPr>
            </a:lvl6pPr>
            <a:lvl7pPr fontAlgn="base">
              <a:spcBef>
                <a:spcPct val="0"/>
              </a:spcBef>
              <a:spcAft>
                <a:spcPct val="0"/>
              </a:spcAft>
              <a:tabLst>
                <a:tab pos="1806575" algn="l"/>
              </a:tabLst>
              <a:defRPr>
                <a:solidFill>
                  <a:schemeClr val="tx1"/>
                </a:solidFill>
                <a:latin typeface="Arial" panose="020B0604020202020204" pitchFamily="34" charset="0"/>
              </a:defRPr>
            </a:lvl7pPr>
            <a:lvl8pPr fontAlgn="base">
              <a:spcBef>
                <a:spcPct val="0"/>
              </a:spcBef>
              <a:spcAft>
                <a:spcPct val="0"/>
              </a:spcAft>
              <a:tabLst>
                <a:tab pos="1806575" algn="l"/>
              </a:tabLst>
              <a:defRPr>
                <a:solidFill>
                  <a:schemeClr val="tx1"/>
                </a:solidFill>
                <a:latin typeface="Arial" panose="020B0604020202020204" pitchFamily="34" charset="0"/>
              </a:defRPr>
            </a:lvl8pPr>
            <a:lvl9pPr fontAlgn="base">
              <a:spcBef>
                <a:spcPct val="0"/>
              </a:spcBef>
              <a:spcAft>
                <a:spcPct val="0"/>
              </a:spcAft>
              <a:tabLst>
                <a:tab pos="1806575" algn="l"/>
              </a:tabLst>
              <a:defRPr>
                <a:solidFill>
                  <a:schemeClr val="tx1"/>
                </a:solidFill>
                <a:latin typeface="Arial" panose="020B0604020202020204" pitchFamily="34" charset="0"/>
              </a:defRPr>
            </a:lvl9pPr>
          </a:lstStyle>
          <a:p>
            <a:r>
              <a:rPr lang="hr-HR" altLang="sr-Latn-RS" b="1"/>
              <a:t>-Stanje opterećenosti 3</a:t>
            </a:r>
            <a:endParaRPr lang="en-US" altLang="sr-Latn-RS" b="1"/>
          </a:p>
          <a:p>
            <a:r>
              <a:rPr lang="hr-HR" altLang="sr-Latn-RS"/>
              <a:t>50% rada sa najvećim teretom (mrtav teret + 1/1 koristan teret)</a:t>
            </a:r>
            <a:endParaRPr lang="en-US" altLang="sr-Latn-RS"/>
          </a:p>
          <a:p>
            <a:r>
              <a:rPr lang="hr-HR" altLang="sr-Latn-RS"/>
              <a:t>t</a:t>
            </a:r>
            <a:r>
              <a:rPr lang="hr-HR" altLang="sr-Latn-RS" baseline="-25000"/>
              <a:t>1</a:t>
            </a:r>
            <a:r>
              <a:rPr lang="hr-HR" altLang="sr-Latn-RS"/>
              <a:t>=0.9	</a:t>
            </a:r>
            <a:r>
              <a:rPr lang="en-US" altLang="sr-Latn-RS"/>
              <a:t>ß</a:t>
            </a:r>
            <a:r>
              <a:rPr lang="hr-HR" altLang="sr-Latn-RS" baseline="-25000"/>
              <a:t>1</a:t>
            </a:r>
            <a:r>
              <a:rPr lang="hr-HR" altLang="sr-Latn-RS"/>
              <a:t>=1-</a:t>
            </a:r>
            <a:r>
              <a:rPr lang="el-GR" altLang="sr-Latn-RS"/>
              <a:t>γ</a:t>
            </a:r>
            <a:r>
              <a:rPr lang="hr-HR" altLang="sr-Latn-RS"/>
              <a:t>=0.6</a:t>
            </a:r>
            <a:endParaRPr lang="en-US" altLang="sr-Latn-RS"/>
          </a:p>
          <a:p>
            <a:r>
              <a:rPr lang="hr-HR" altLang="sr-Latn-RS"/>
              <a:t>50% rada sa mrtvim teretom</a:t>
            </a:r>
            <a:endParaRPr lang="en-US" altLang="sr-Latn-RS"/>
          </a:p>
          <a:p>
            <a:r>
              <a:rPr lang="el-GR" altLang="sr-Latn-RS">
                <a:cs typeface="Arial" panose="020B0604020202020204" pitchFamily="34" charset="0"/>
              </a:rPr>
              <a:t>Δ</a:t>
            </a:r>
            <a:r>
              <a:rPr lang="hr-HR" altLang="sr-Latn-RS"/>
              <a:t>t=0.5	</a:t>
            </a:r>
            <a:r>
              <a:rPr lang="el-GR" altLang="sr-Latn-RS">
                <a:cs typeface="Arial" panose="020B0604020202020204" pitchFamily="34" charset="0"/>
              </a:rPr>
              <a:t>γ</a:t>
            </a:r>
            <a:r>
              <a:rPr lang="hr-HR" altLang="sr-Latn-RS"/>
              <a:t>=0.4</a:t>
            </a:r>
          </a:p>
        </p:txBody>
      </p:sp>
      <p:pic>
        <p:nvPicPr>
          <p:cNvPr id="573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3088" y="612775"/>
            <a:ext cx="3490912" cy="281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350" name="Rectangle 6"/>
          <p:cNvSpPr>
            <a:spLocks noChangeArrowheads="1"/>
          </p:cNvSpPr>
          <p:nvPr/>
        </p:nvSpPr>
        <p:spPr bwMode="auto">
          <a:xfrm>
            <a:off x="0" y="2900363"/>
            <a:ext cx="65405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1801813" algn="l"/>
              </a:tabLst>
              <a:defRPr>
                <a:solidFill>
                  <a:schemeClr val="tx1"/>
                </a:solidFill>
                <a:latin typeface="Arial" panose="020B0604020202020204" pitchFamily="34" charset="0"/>
              </a:defRPr>
            </a:lvl1pPr>
            <a:lvl2pPr>
              <a:tabLst>
                <a:tab pos="1801813" algn="l"/>
              </a:tabLst>
              <a:defRPr>
                <a:solidFill>
                  <a:schemeClr val="tx1"/>
                </a:solidFill>
                <a:latin typeface="Arial" panose="020B0604020202020204" pitchFamily="34" charset="0"/>
              </a:defRPr>
            </a:lvl2pPr>
            <a:lvl3pPr>
              <a:tabLst>
                <a:tab pos="1801813" algn="l"/>
              </a:tabLst>
              <a:defRPr>
                <a:solidFill>
                  <a:schemeClr val="tx1"/>
                </a:solidFill>
                <a:latin typeface="Arial" panose="020B0604020202020204" pitchFamily="34" charset="0"/>
              </a:defRPr>
            </a:lvl3pPr>
            <a:lvl4pPr>
              <a:tabLst>
                <a:tab pos="1801813" algn="l"/>
              </a:tabLst>
              <a:defRPr>
                <a:solidFill>
                  <a:schemeClr val="tx1"/>
                </a:solidFill>
                <a:latin typeface="Arial" panose="020B0604020202020204" pitchFamily="34" charset="0"/>
              </a:defRPr>
            </a:lvl4pPr>
            <a:lvl5pPr>
              <a:tabLst>
                <a:tab pos="1801813" algn="l"/>
              </a:tabLst>
              <a:defRPr>
                <a:solidFill>
                  <a:schemeClr val="tx1"/>
                </a:solidFill>
                <a:latin typeface="Arial" panose="020B0604020202020204" pitchFamily="34" charset="0"/>
              </a:defRPr>
            </a:lvl5pPr>
            <a:lvl6pPr fontAlgn="base">
              <a:spcBef>
                <a:spcPct val="0"/>
              </a:spcBef>
              <a:spcAft>
                <a:spcPct val="0"/>
              </a:spcAft>
              <a:tabLst>
                <a:tab pos="1801813" algn="l"/>
              </a:tabLst>
              <a:defRPr>
                <a:solidFill>
                  <a:schemeClr val="tx1"/>
                </a:solidFill>
                <a:latin typeface="Arial" panose="020B0604020202020204" pitchFamily="34" charset="0"/>
              </a:defRPr>
            </a:lvl6pPr>
            <a:lvl7pPr fontAlgn="base">
              <a:spcBef>
                <a:spcPct val="0"/>
              </a:spcBef>
              <a:spcAft>
                <a:spcPct val="0"/>
              </a:spcAft>
              <a:tabLst>
                <a:tab pos="1801813" algn="l"/>
              </a:tabLst>
              <a:defRPr>
                <a:solidFill>
                  <a:schemeClr val="tx1"/>
                </a:solidFill>
                <a:latin typeface="Arial" panose="020B0604020202020204" pitchFamily="34" charset="0"/>
              </a:defRPr>
            </a:lvl7pPr>
            <a:lvl8pPr fontAlgn="base">
              <a:spcBef>
                <a:spcPct val="0"/>
              </a:spcBef>
              <a:spcAft>
                <a:spcPct val="0"/>
              </a:spcAft>
              <a:tabLst>
                <a:tab pos="1801813" algn="l"/>
              </a:tabLst>
              <a:defRPr>
                <a:solidFill>
                  <a:schemeClr val="tx1"/>
                </a:solidFill>
                <a:latin typeface="Arial" panose="020B0604020202020204" pitchFamily="34" charset="0"/>
              </a:defRPr>
            </a:lvl8pPr>
            <a:lvl9pPr fontAlgn="base">
              <a:spcBef>
                <a:spcPct val="0"/>
              </a:spcBef>
              <a:spcAft>
                <a:spcPct val="0"/>
              </a:spcAft>
              <a:tabLst>
                <a:tab pos="1801813" algn="l"/>
              </a:tabLst>
              <a:defRPr>
                <a:solidFill>
                  <a:schemeClr val="tx1"/>
                </a:solidFill>
                <a:latin typeface="Arial" panose="020B0604020202020204" pitchFamily="34" charset="0"/>
              </a:defRPr>
            </a:lvl9pPr>
          </a:lstStyle>
          <a:p>
            <a:r>
              <a:rPr lang="hr-HR" altLang="sr-Latn-RS" b="1"/>
              <a:t>-Stanje opterećenosti 4</a:t>
            </a:r>
            <a:endParaRPr lang="en-US" altLang="sr-Latn-RS" b="1"/>
          </a:p>
          <a:p>
            <a:r>
              <a:rPr lang="hr-HR" altLang="sr-Latn-RS"/>
              <a:t>90% rada sa najvećim teretom (mrtav teret + 1/1 koristan teret)</a:t>
            </a:r>
            <a:endParaRPr lang="en-US" altLang="sr-Latn-RS"/>
          </a:p>
          <a:p>
            <a:r>
              <a:rPr lang="hr-HR" altLang="sr-Latn-RS"/>
              <a:t>t</a:t>
            </a:r>
            <a:r>
              <a:rPr lang="hr-HR" altLang="sr-Latn-RS" baseline="-25000"/>
              <a:t>1</a:t>
            </a:r>
            <a:r>
              <a:rPr lang="hr-HR" altLang="sr-Latn-RS"/>
              <a:t>=0.9	</a:t>
            </a:r>
            <a:r>
              <a:rPr lang="en-US" altLang="sr-Latn-RS"/>
              <a:t>ß</a:t>
            </a:r>
            <a:r>
              <a:rPr lang="hr-HR" altLang="sr-Latn-RS" baseline="-25000"/>
              <a:t>1</a:t>
            </a:r>
            <a:r>
              <a:rPr lang="hr-HR" altLang="sr-Latn-RS"/>
              <a:t>=1-</a:t>
            </a:r>
            <a:r>
              <a:rPr lang="el-GR" altLang="sr-Latn-RS"/>
              <a:t>γ</a:t>
            </a:r>
            <a:r>
              <a:rPr lang="hr-HR" altLang="sr-Latn-RS"/>
              <a:t>=0.2</a:t>
            </a:r>
            <a:endParaRPr lang="en-US" altLang="sr-Latn-RS"/>
          </a:p>
          <a:p>
            <a:r>
              <a:rPr lang="hr-HR" altLang="sr-Latn-RS"/>
              <a:t>10% rada sa mrtvim teretom</a:t>
            </a:r>
            <a:endParaRPr lang="en-US" altLang="sr-Latn-RS"/>
          </a:p>
          <a:p>
            <a:r>
              <a:rPr lang="el-GR" altLang="sr-Latn-RS">
                <a:cs typeface="Arial" panose="020B0604020202020204" pitchFamily="34" charset="0"/>
              </a:rPr>
              <a:t>Δ</a:t>
            </a:r>
            <a:r>
              <a:rPr lang="hr-HR" altLang="sr-Latn-RS"/>
              <a:t>t=0.1	</a:t>
            </a:r>
            <a:r>
              <a:rPr lang="el-GR" altLang="sr-Latn-RS"/>
              <a:t>γ</a:t>
            </a:r>
            <a:r>
              <a:rPr lang="hr-HR" altLang="sr-Latn-RS"/>
              <a:t> =0.8</a:t>
            </a:r>
          </a:p>
        </p:txBody>
      </p:sp>
      <p:pic>
        <p:nvPicPr>
          <p:cNvPr id="5735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825" y="3960813"/>
            <a:ext cx="4067175" cy="289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35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724400"/>
            <a:ext cx="4540250"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35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6013" y="1557338"/>
            <a:ext cx="4237037" cy="598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355" name="Rectangle 11"/>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57354" name="Object 10"/>
          <p:cNvGraphicFramePr>
            <a:graphicFrameLocks noChangeAspect="1"/>
          </p:cNvGraphicFramePr>
          <p:nvPr/>
        </p:nvGraphicFramePr>
        <p:xfrm>
          <a:off x="1258888" y="2276475"/>
          <a:ext cx="2017712" cy="550863"/>
        </p:xfrm>
        <a:graphic>
          <a:graphicData uri="http://schemas.openxmlformats.org/presentationml/2006/ole">
            <mc:AlternateContent xmlns:mc="http://schemas.openxmlformats.org/markup-compatibility/2006">
              <mc:Choice xmlns:v="urn:schemas-microsoft-com:vml" Requires="v">
                <p:oleObj spid="_x0000_s57358" name="Equation" r:id="rId8" imgW="939392" imgH="253890" progId="Equation.DSMT4">
                  <p:embed/>
                </p:oleObj>
              </mc:Choice>
              <mc:Fallback>
                <p:oleObj name="Equation" r:id="rId8" imgW="939392" imgH="253890" progId="Equation.DSMT4">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58888" y="2276475"/>
                        <a:ext cx="2017712" cy="550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357" name="Rectangle 13"/>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57356" name="Object 12"/>
          <p:cNvGraphicFramePr>
            <a:graphicFrameLocks noChangeAspect="1"/>
          </p:cNvGraphicFramePr>
          <p:nvPr/>
        </p:nvGraphicFramePr>
        <p:xfrm>
          <a:off x="265113" y="5445125"/>
          <a:ext cx="1917700" cy="531813"/>
        </p:xfrm>
        <a:graphic>
          <a:graphicData uri="http://schemas.openxmlformats.org/presentationml/2006/ole">
            <mc:AlternateContent xmlns:mc="http://schemas.openxmlformats.org/markup-compatibility/2006">
              <mc:Choice xmlns:v="urn:schemas-microsoft-com:vml" Requires="v">
                <p:oleObj spid="_x0000_s57359" name="Equation" r:id="rId10" imgW="927000" imgH="253800" progId="Equation.DSMT4">
                  <p:embed/>
                </p:oleObj>
              </mc:Choice>
              <mc:Fallback>
                <p:oleObj name="Equation" r:id="rId10" imgW="927000" imgH="253800" progId="Equation.DSMT4">
                  <p:embed/>
                  <p:pic>
                    <p:nvPicPr>
                      <p:cNvPr id="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5113" y="5445125"/>
                        <a:ext cx="1917700"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ChangeArrowheads="1"/>
          </p:cNvSpPr>
          <p:nvPr/>
        </p:nvSpPr>
        <p:spPr bwMode="auto">
          <a:xfrm>
            <a:off x="0" y="134938"/>
            <a:ext cx="9144000"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361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r>
              <a:rPr lang="hr-HR" altLang="sr-Latn-RS" b="1" i="1"/>
              <a:t>Približna podela mehanizama u pogonske grupe</a:t>
            </a:r>
            <a:endParaRPr lang="en-US" altLang="sr-Latn-RS"/>
          </a:p>
          <a:p>
            <a:endParaRPr lang="hr-HR" altLang="sr-Latn-RS"/>
          </a:p>
          <a:p>
            <a:r>
              <a:rPr lang="hr-HR" altLang="sr-Latn-RS"/>
              <a:t>Razvrstavanje pogonskih mehanizama prema tabeli omogućava da se dobije očekivani vek trajanja mehanizma. Kada se na raspolaže pouzdanim podacima o radu mehanizma, pogonska grupa se odredjuje na osnovu namene mehanizma a prema tabeli na sledećem slajdu. </a:t>
            </a:r>
            <a:r>
              <a:rPr lang="sr-Latn-CS" altLang="sr-Latn-RS"/>
              <a:t>Prikazan je samo početak tabele, za sve ostale tipove dizalica videti knjigu ‘’Dizalice’’.</a:t>
            </a:r>
            <a:endParaRPr lang="en-US" altLang="sr-Latn-RS"/>
          </a:p>
          <a:p>
            <a:r>
              <a:rPr lang="hr-HR" altLang="sr-Latn-RS"/>
              <a:t>Skraćenice korišćene u tabeli koje označavaju neko kretanje imaju sledeće značenje:</a:t>
            </a:r>
          </a:p>
          <a:p>
            <a:r>
              <a:rPr lang="hr-HR" altLang="sr-Latn-RS"/>
              <a:t>L - dizanje,</a:t>
            </a:r>
            <a:endParaRPr lang="en-US" altLang="sr-Latn-RS"/>
          </a:p>
          <a:p>
            <a:r>
              <a:rPr lang="hr-HR" altLang="sr-Latn-RS"/>
              <a:t>LA- pomoćno dizanje,</a:t>
            </a:r>
            <a:endParaRPr lang="en-US" altLang="sr-Latn-RS"/>
          </a:p>
          <a:p>
            <a:r>
              <a:rPr lang="hr-HR" altLang="sr-Latn-RS"/>
              <a:t>D - vožnja kolica (mačke),</a:t>
            </a:r>
            <a:endParaRPr lang="en-US" altLang="sr-Latn-RS"/>
          </a:p>
          <a:p>
            <a:r>
              <a:rPr lang="hr-HR" altLang="sr-Latn-RS"/>
              <a:t>DA- vožnja pomoćnih kolica,</a:t>
            </a:r>
            <a:endParaRPr lang="en-US" altLang="sr-Latn-RS"/>
          </a:p>
          <a:p>
            <a:r>
              <a:rPr lang="hr-HR" altLang="sr-Latn-RS"/>
              <a:t>T - vožnja dizalice,</a:t>
            </a:r>
            <a:endParaRPr lang="en-US" altLang="sr-Latn-RS"/>
          </a:p>
          <a:p>
            <a:r>
              <a:rPr lang="hr-HR" altLang="sr-Latn-RS"/>
              <a:t>O - obrtanje,</a:t>
            </a:r>
            <a:endParaRPr lang="en-US" altLang="sr-Latn-RS"/>
          </a:p>
          <a:p>
            <a:r>
              <a:rPr lang="hr-HR" altLang="sr-Latn-RS"/>
              <a:t>R - promena dohvata,</a:t>
            </a:r>
            <a:endParaRPr lang="en-US" altLang="sr-Latn-RS"/>
          </a:p>
          <a:p>
            <a:r>
              <a:rPr lang="hr-HR" altLang="sr-Latn-RS"/>
              <a:t>F - zatvaranje (grabilice),</a:t>
            </a:r>
            <a:endParaRPr lang="en-US" altLang="sr-Latn-RS"/>
          </a:p>
          <a:p>
            <a:r>
              <a:rPr lang="hr-HR" altLang="sr-Latn-RS"/>
              <a:t>P - zatvaranje klješta (striper dizalice),</a:t>
            </a:r>
            <a:endParaRPr lang="en-US" altLang="sr-Latn-RS"/>
          </a:p>
          <a:p>
            <a:r>
              <a:rPr lang="hr-HR" altLang="sr-Latn-RS"/>
              <a:t>B - podizanje prepusta.</a:t>
            </a:r>
          </a:p>
        </p:txBody>
      </p:sp>
      <p:graphicFrame>
        <p:nvGraphicFramePr>
          <p:cNvPr id="61564" name="Group 124"/>
          <p:cNvGraphicFramePr>
            <a:graphicFrameLocks noGrp="1"/>
          </p:cNvGraphicFramePr>
          <p:nvPr/>
        </p:nvGraphicFramePr>
        <p:xfrm>
          <a:off x="250825" y="5229225"/>
          <a:ext cx="6481763" cy="1158875"/>
        </p:xfrm>
        <a:graphic>
          <a:graphicData uri="http://schemas.openxmlformats.org/drawingml/2006/table">
            <a:tbl>
              <a:tblPr/>
              <a:tblGrid>
                <a:gridCol w="2457450"/>
                <a:gridCol w="669925"/>
                <a:gridCol w="671513"/>
                <a:gridCol w="671512"/>
                <a:gridCol w="668338"/>
                <a:gridCol w="671512"/>
                <a:gridCol w="671513"/>
              </a:tblGrid>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Pogonska klasa</a:t>
                      </a: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prema FEM</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457200" algn="r"/>
                          <a:tab pos="2743200" algn="ctr"/>
                          <a:tab pos="5486400" algn="r"/>
                        </a:tabLst>
                        <a:defRPr sz="2800">
                          <a:solidFill>
                            <a:schemeClr val="tx1"/>
                          </a:solidFill>
                          <a:latin typeface="Arial" panose="020B0604020202020204" pitchFamily="34" charset="0"/>
                        </a:defRPr>
                      </a:lvl1pPr>
                      <a:lvl2pPr>
                        <a:spcBef>
                          <a:spcPct val="20000"/>
                        </a:spcBef>
                        <a:tabLst>
                          <a:tab pos="457200" algn="r"/>
                          <a:tab pos="2743200" algn="ctr"/>
                          <a:tab pos="5486400" algn="r"/>
                        </a:tabLst>
                        <a:defRPr sz="2400">
                          <a:solidFill>
                            <a:schemeClr val="tx1"/>
                          </a:solidFill>
                          <a:latin typeface="Arial" panose="020B0604020202020204" pitchFamily="34" charset="0"/>
                        </a:defRPr>
                      </a:lvl2pPr>
                      <a:lvl3pPr>
                        <a:spcBef>
                          <a:spcPct val="20000"/>
                        </a:spcBef>
                        <a:tabLst>
                          <a:tab pos="457200" algn="r"/>
                          <a:tab pos="2743200" algn="ctr"/>
                          <a:tab pos="5486400" algn="r"/>
                        </a:tabLst>
                        <a:defRPr sz="2000">
                          <a:solidFill>
                            <a:schemeClr val="tx1"/>
                          </a:solidFill>
                          <a:latin typeface="Arial" panose="020B0604020202020204" pitchFamily="34" charset="0"/>
                        </a:defRPr>
                      </a:lvl3pPr>
                      <a:lvl4pPr>
                        <a:spcBef>
                          <a:spcPct val="20000"/>
                        </a:spcBef>
                        <a:tabLst>
                          <a:tab pos="457200" algn="r"/>
                          <a:tab pos="2743200" algn="ctr"/>
                          <a:tab pos="5486400" algn="r"/>
                        </a:tabLst>
                        <a:defRPr>
                          <a:solidFill>
                            <a:schemeClr val="tx1"/>
                          </a:solidFill>
                          <a:latin typeface="Arial" panose="020B0604020202020204" pitchFamily="34" charset="0"/>
                        </a:defRPr>
                      </a:lvl4pPr>
                      <a:lvl5pPr>
                        <a:spcBef>
                          <a:spcPct val="20000"/>
                        </a:spcBef>
                        <a:tabLst>
                          <a:tab pos="457200" algn="r"/>
                          <a:tab pos="2743200" algn="ctr"/>
                          <a:tab pos="5486400" algn="r"/>
                        </a:tabLst>
                        <a:defRPr>
                          <a:solidFill>
                            <a:schemeClr val="tx1"/>
                          </a:solidFill>
                          <a:latin typeface="Arial" panose="020B0604020202020204" pitchFamily="34" charset="0"/>
                        </a:defRPr>
                      </a:lvl5pPr>
                      <a:lvl6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6pPr>
                      <a:lvl7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7pPr>
                      <a:lvl8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8pPr>
                      <a:lvl9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1Bm</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1Am</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2m</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3m</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4m</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5m</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a:t>
                      </a: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ogonsk</a:t>
                      </a: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a:t>
                      </a: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klas</a:t>
                      </a: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a:t>
                      </a: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prema JUS</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6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565" name="Text Box 125"/>
          <p:cNvSpPr txBox="1">
            <a:spLocks noChangeArrowheads="1"/>
          </p:cNvSpPr>
          <p:nvPr/>
        </p:nvSpPr>
        <p:spPr bwMode="auto">
          <a:xfrm>
            <a:off x="0" y="6453188"/>
            <a:ext cx="7537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r-Latn-CS" altLang="sr-Latn-RS"/>
              <a:t>Približna korelacija između pogonskih klasa prema FEM i JUS standardu</a:t>
            </a:r>
            <a:endParaRPr lang="en-US" altLang="sr-Latn-R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412" name="Group 924"/>
          <p:cNvGraphicFramePr>
            <a:graphicFrameLocks noGrp="1"/>
          </p:cNvGraphicFramePr>
          <p:nvPr/>
        </p:nvGraphicFramePr>
        <p:xfrm>
          <a:off x="0" y="96838"/>
          <a:ext cx="9144000" cy="6645275"/>
        </p:xfrm>
        <a:graphic>
          <a:graphicData uri="http://schemas.openxmlformats.org/drawingml/2006/table">
            <a:tbl>
              <a:tblPr/>
              <a:tblGrid>
                <a:gridCol w="1820863"/>
                <a:gridCol w="1174750"/>
                <a:gridCol w="1222375"/>
                <a:gridCol w="1212850"/>
                <a:gridCol w="1222375"/>
                <a:gridCol w="1336675"/>
                <a:gridCol w="1154112"/>
              </a:tblGrid>
              <a:tr h="198438">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Vrsta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dizalice</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tabLst>
                          <a:tab pos="457200" algn="r"/>
                          <a:tab pos="2743200" algn="ctr"/>
                          <a:tab pos="5486400" algn="r"/>
                        </a:tabLst>
                        <a:defRPr sz="2800">
                          <a:solidFill>
                            <a:schemeClr val="tx1"/>
                          </a:solidFill>
                          <a:latin typeface="Arial" panose="020B0604020202020204" pitchFamily="34" charset="0"/>
                        </a:defRPr>
                      </a:lvl1pPr>
                      <a:lvl2pPr>
                        <a:spcBef>
                          <a:spcPct val="20000"/>
                        </a:spcBef>
                        <a:tabLst>
                          <a:tab pos="457200" algn="r"/>
                          <a:tab pos="2743200" algn="ctr"/>
                          <a:tab pos="5486400" algn="r"/>
                        </a:tabLst>
                        <a:defRPr sz="2400">
                          <a:solidFill>
                            <a:schemeClr val="tx1"/>
                          </a:solidFill>
                          <a:latin typeface="Arial" panose="020B0604020202020204" pitchFamily="34" charset="0"/>
                        </a:defRPr>
                      </a:lvl2pPr>
                      <a:lvl3pPr>
                        <a:spcBef>
                          <a:spcPct val="20000"/>
                        </a:spcBef>
                        <a:tabLst>
                          <a:tab pos="457200" algn="r"/>
                          <a:tab pos="2743200" algn="ctr"/>
                          <a:tab pos="5486400" algn="r"/>
                        </a:tabLst>
                        <a:defRPr sz="2000">
                          <a:solidFill>
                            <a:schemeClr val="tx1"/>
                          </a:solidFill>
                          <a:latin typeface="Arial" panose="020B0604020202020204" pitchFamily="34" charset="0"/>
                        </a:defRPr>
                      </a:lvl3pPr>
                      <a:lvl4pPr>
                        <a:spcBef>
                          <a:spcPct val="20000"/>
                        </a:spcBef>
                        <a:tabLst>
                          <a:tab pos="457200" algn="r"/>
                          <a:tab pos="2743200" algn="ctr"/>
                          <a:tab pos="5486400" algn="r"/>
                        </a:tabLst>
                        <a:defRPr>
                          <a:solidFill>
                            <a:schemeClr val="tx1"/>
                          </a:solidFill>
                          <a:latin typeface="Arial" panose="020B0604020202020204" pitchFamily="34" charset="0"/>
                        </a:defRPr>
                      </a:lvl4pPr>
                      <a:lvl5pPr>
                        <a:spcBef>
                          <a:spcPct val="20000"/>
                        </a:spcBef>
                        <a:tabLst>
                          <a:tab pos="457200" algn="r"/>
                          <a:tab pos="2743200" algn="ctr"/>
                          <a:tab pos="5486400" algn="r"/>
                        </a:tabLst>
                        <a:defRPr>
                          <a:solidFill>
                            <a:schemeClr val="tx1"/>
                          </a:solidFill>
                          <a:latin typeface="Arial" panose="020B0604020202020204" pitchFamily="34" charset="0"/>
                        </a:defRPr>
                      </a:lvl5pPr>
                      <a:lvl6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6pPr>
                      <a:lvl7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7pPr>
                      <a:lvl8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8pPr>
                      <a:lvl9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Kretanje</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Pogonski mehanizam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sr-Latn-RS"/>
                    </a:p>
                  </a:txBody>
                  <a:tcPr/>
                </a:tc>
                <a:tc hMerge="1">
                  <a:txBody>
                    <a:bodyPr/>
                    <a:lstStyle/>
                    <a:p>
                      <a:endParaRPr lang="sr-Latn-R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E-motor</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sr-Latn-RS"/>
                    </a:p>
                  </a:txBody>
                  <a:tcPr/>
                </a:tc>
              </a:tr>
              <a:tr h="444500">
                <a:tc vMerge="1">
                  <a:txBody>
                    <a:bodyPr/>
                    <a:lstStyle/>
                    <a:p>
                      <a:endParaRPr lang="sr-Latn-RS"/>
                    </a:p>
                  </a:txBody>
                  <a:tcPr/>
                </a:tc>
                <a:tc vMerge="1">
                  <a:txBody>
                    <a:bodyPr/>
                    <a:lstStyle/>
                    <a:p>
                      <a:endParaRPr lang="sr-Latn-RS"/>
                    </a:p>
                  </a:txBody>
                  <a:tcPr/>
                </a:tc>
                <a:tc>
                  <a:txBody>
                    <a:bodyPr/>
                    <a:lstStyle>
                      <a:lvl1pPr>
                        <a:spcBef>
                          <a:spcPct val="20000"/>
                        </a:spcBef>
                        <a:tabLst>
                          <a:tab pos="457200" algn="r"/>
                          <a:tab pos="2743200" algn="ctr"/>
                          <a:tab pos="5486400" algn="r"/>
                        </a:tabLst>
                        <a:defRPr sz="2800">
                          <a:solidFill>
                            <a:schemeClr val="tx1"/>
                          </a:solidFill>
                          <a:latin typeface="Arial" panose="020B0604020202020204" pitchFamily="34" charset="0"/>
                        </a:defRPr>
                      </a:lvl1pPr>
                      <a:lvl2pPr>
                        <a:spcBef>
                          <a:spcPct val="20000"/>
                        </a:spcBef>
                        <a:tabLst>
                          <a:tab pos="457200" algn="r"/>
                          <a:tab pos="2743200" algn="ctr"/>
                          <a:tab pos="5486400" algn="r"/>
                        </a:tabLst>
                        <a:defRPr sz="2400">
                          <a:solidFill>
                            <a:schemeClr val="tx1"/>
                          </a:solidFill>
                          <a:latin typeface="Arial" panose="020B0604020202020204" pitchFamily="34" charset="0"/>
                        </a:defRPr>
                      </a:lvl2pPr>
                      <a:lvl3pPr>
                        <a:spcBef>
                          <a:spcPct val="20000"/>
                        </a:spcBef>
                        <a:tabLst>
                          <a:tab pos="457200" algn="r"/>
                          <a:tab pos="2743200" algn="ctr"/>
                          <a:tab pos="5486400" algn="r"/>
                        </a:tabLst>
                        <a:defRPr sz="2000">
                          <a:solidFill>
                            <a:schemeClr val="tx1"/>
                          </a:solidFill>
                          <a:latin typeface="Arial" panose="020B0604020202020204" pitchFamily="34" charset="0"/>
                        </a:defRPr>
                      </a:lvl3pPr>
                      <a:lvl4pPr>
                        <a:spcBef>
                          <a:spcPct val="20000"/>
                        </a:spcBef>
                        <a:tabLst>
                          <a:tab pos="457200" algn="r"/>
                          <a:tab pos="2743200" algn="ctr"/>
                          <a:tab pos="5486400" algn="r"/>
                        </a:tabLst>
                        <a:defRPr>
                          <a:solidFill>
                            <a:schemeClr val="tx1"/>
                          </a:solidFill>
                          <a:latin typeface="Arial" panose="020B0604020202020204" pitchFamily="34" charset="0"/>
                        </a:defRPr>
                      </a:lvl4pPr>
                      <a:lvl5pPr>
                        <a:spcBef>
                          <a:spcPct val="20000"/>
                        </a:spcBef>
                        <a:tabLst>
                          <a:tab pos="457200" algn="r"/>
                          <a:tab pos="2743200" algn="ctr"/>
                          <a:tab pos="5486400" algn="r"/>
                        </a:tabLst>
                        <a:defRPr>
                          <a:solidFill>
                            <a:schemeClr val="tx1"/>
                          </a:solidFill>
                          <a:latin typeface="Arial" panose="020B0604020202020204" pitchFamily="34" charset="0"/>
                        </a:defRPr>
                      </a:lvl5pPr>
                      <a:lvl6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6pPr>
                      <a:lvl7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7pPr>
                      <a:lvl8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8pPr>
                      <a:lvl9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Klasa </a:t>
                      </a:r>
                    </a:p>
                    <a:p>
                      <a:pPr marL="0" marR="0" lvl="0" indent="0" algn="l" defTabSz="914400" rtl="0" eaLnBrk="0" fontAlgn="base" latinLnBrk="0" hangingPunct="0">
                        <a:lnSpc>
                          <a:spcPct val="100000"/>
                        </a:lnSpc>
                        <a:spcBef>
                          <a:spcPct val="0"/>
                        </a:spcBef>
                        <a:spcAft>
                          <a:spcPct val="0"/>
                        </a:spcAft>
                        <a:buClrTx/>
                        <a:buSzTx/>
                        <a:buFontTx/>
                        <a:buNone/>
                        <a:tabLst>
                          <a:tab pos="457200" algn="r"/>
                          <a:tab pos="2743200" algn="ctr"/>
                          <a:tab pos="5486400" algn="r"/>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radnog vremena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457200" algn="r"/>
                          <a:tab pos="2743200" algn="ctr"/>
                          <a:tab pos="5486400" algn="r"/>
                        </a:tabLst>
                        <a:defRPr sz="2800">
                          <a:solidFill>
                            <a:schemeClr val="tx1"/>
                          </a:solidFill>
                          <a:latin typeface="Arial" panose="020B0604020202020204" pitchFamily="34" charset="0"/>
                        </a:defRPr>
                      </a:lvl1pPr>
                      <a:lvl2pPr>
                        <a:spcBef>
                          <a:spcPct val="20000"/>
                        </a:spcBef>
                        <a:tabLst>
                          <a:tab pos="457200" algn="r"/>
                          <a:tab pos="2743200" algn="ctr"/>
                          <a:tab pos="5486400" algn="r"/>
                        </a:tabLst>
                        <a:defRPr sz="2400">
                          <a:solidFill>
                            <a:schemeClr val="tx1"/>
                          </a:solidFill>
                          <a:latin typeface="Arial" panose="020B0604020202020204" pitchFamily="34" charset="0"/>
                        </a:defRPr>
                      </a:lvl2pPr>
                      <a:lvl3pPr>
                        <a:spcBef>
                          <a:spcPct val="20000"/>
                        </a:spcBef>
                        <a:tabLst>
                          <a:tab pos="457200" algn="r"/>
                          <a:tab pos="2743200" algn="ctr"/>
                          <a:tab pos="5486400" algn="r"/>
                        </a:tabLst>
                        <a:defRPr sz="2000">
                          <a:solidFill>
                            <a:schemeClr val="tx1"/>
                          </a:solidFill>
                          <a:latin typeface="Arial" panose="020B0604020202020204" pitchFamily="34" charset="0"/>
                        </a:defRPr>
                      </a:lvl3pPr>
                      <a:lvl4pPr>
                        <a:spcBef>
                          <a:spcPct val="20000"/>
                        </a:spcBef>
                        <a:tabLst>
                          <a:tab pos="457200" algn="r"/>
                          <a:tab pos="2743200" algn="ctr"/>
                          <a:tab pos="5486400" algn="r"/>
                        </a:tabLst>
                        <a:defRPr>
                          <a:solidFill>
                            <a:schemeClr val="tx1"/>
                          </a:solidFill>
                          <a:latin typeface="Arial" panose="020B0604020202020204" pitchFamily="34" charset="0"/>
                        </a:defRPr>
                      </a:lvl4pPr>
                      <a:lvl5pPr>
                        <a:spcBef>
                          <a:spcPct val="20000"/>
                        </a:spcBef>
                        <a:tabLst>
                          <a:tab pos="457200" algn="r"/>
                          <a:tab pos="2743200" algn="ctr"/>
                          <a:tab pos="5486400" algn="r"/>
                        </a:tabLst>
                        <a:defRPr>
                          <a:solidFill>
                            <a:schemeClr val="tx1"/>
                          </a:solidFill>
                          <a:latin typeface="Arial" panose="020B0604020202020204" pitchFamily="34" charset="0"/>
                        </a:defRPr>
                      </a:lvl5pPr>
                      <a:lvl6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6pPr>
                      <a:lvl7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7pPr>
                      <a:lvl8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8pPr>
                      <a:lvl9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Spektar opterećenja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457200" algn="r"/>
                          <a:tab pos="2743200" algn="ctr"/>
                          <a:tab pos="5486400" algn="r"/>
                        </a:tabLst>
                        <a:defRPr sz="2800">
                          <a:solidFill>
                            <a:schemeClr val="tx1"/>
                          </a:solidFill>
                          <a:latin typeface="Arial" panose="020B0604020202020204" pitchFamily="34" charset="0"/>
                        </a:defRPr>
                      </a:lvl1pPr>
                      <a:lvl2pPr>
                        <a:spcBef>
                          <a:spcPct val="20000"/>
                        </a:spcBef>
                        <a:tabLst>
                          <a:tab pos="457200" algn="r"/>
                          <a:tab pos="2743200" algn="ctr"/>
                          <a:tab pos="5486400" algn="r"/>
                        </a:tabLst>
                        <a:defRPr sz="2400">
                          <a:solidFill>
                            <a:schemeClr val="tx1"/>
                          </a:solidFill>
                          <a:latin typeface="Arial" panose="020B0604020202020204" pitchFamily="34" charset="0"/>
                        </a:defRPr>
                      </a:lvl2pPr>
                      <a:lvl3pPr>
                        <a:spcBef>
                          <a:spcPct val="20000"/>
                        </a:spcBef>
                        <a:tabLst>
                          <a:tab pos="457200" algn="r"/>
                          <a:tab pos="2743200" algn="ctr"/>
                          <a:tab pos="5486400" algn="r"/>
                        </a:tabLst>
                        <a:defRPr sz="2000">
                          <a:solidFill>
                            <a:schemeClr val="tx1"/>
                          </a:solidFill>
                          <a:latin typeface="Arial" panose="020B0604020202020204" pitchFamily="34" charset="0"/>
                        </a:defRPr>
                      </a:lvl3pPr>
                      <a:lvl4pPr>
                        <a:spcBef>
                          <a:spcPct val="20000"/>
                        </a:spcBef>
                        <a:tabLst>
                          <a:tab pos="457200" algn="r"/>
                          <a:tab pos="2743200" algn="ctr"/>
                          <a:tab pos="5486400" algn="r"/>
                        </a:tabLst>
                        <a:defRPr>
                          <a:solidFill>
                            <a:schemeClr val="tx1"/>
                          </a:solidFill>
                          <a:latin typeface="Arial" panose="020B0604020202020204" pitchFamily="34" charset="0"/>
                        </a:defRPr>
                      </a:lvl4pPr>
                      <a:lvl5pPr>
                        <a:spcBef>
                          <a:spcPct val="20000"/>
                        </a:spcBef>
                        <a:tabLst>
                          <a:tab pos="457200" algn="r"/>
                          <a:tab pos="2743200" algn="ctr"/>
                          <a:tab pos="5486400" algn="r"/>
                        </a:tabLst>
                        <a:defRPr>
                          <a:solidFill>
                            <a:schemeClr val="tx1"/>
                          </a:solidFill>
                          <a:latin typeface="Arial" panose="020B0604020202020204" pitchFamily="34" charset="0"/>
                        </a:defRPr>
                      </a:lvl5pPr>
                      <a:lvl6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6pPr>
                      <a:lvl7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7pPr>
                      <a:lvl8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8pPr>
                      <a:lvl9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Pogonska klasa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457200" algn="r"/>
                          <a:tab pos="2743200" algn="ctr"/>
                          <a:tab pos="5486400" algn="r"/>
                        </a:tabLst>
                        <a:defRPr sz="2800">
                          <a:solidFill>
                            <a:schemeClr val="tx1"/>
                          </a:solidFill>
                          <a:latin typeface="Arial" panose="020B0604020202020204" pitchFamily="34" charset="0"/>
                        </a:defRPr>
                      </a:lvl1pPr>
                      <a:lvl2pPr>
                        <a:spcBef>
                          <a:spcPct val="20000"/>
                        </a:spcBef>
                        <a:tabLst>
                          <a:tab pos="457200" algn="r"/>
                          <a:tab pos="2743200" algn="ctr"/>
                          <a:tab pos="5486400" algn="r"/>
                        </a:tabLst>
                        <a:defRPr sz="2400">
                          <a:solidFill>
                            <a:schemeClr val="tx1"/>
                          </a:solidFill>
                          <a:latin typeface="Arial" panose="020B0604020202020204" pitchFamily="34" charset="0"/>
                        </a:defRPr>
                      </a:lvl2pPr>
                      <a:lvl3pPr>
                        <a:spcBef>
                          <a:spcPct val="20000"/>
                        </a:spcBef>
                        <a:tabLst>
                          <a:tab pos="457200" algn="r"/>
                          <a:tab pos="2743200" algn="ctr"/>
                          <a:tab pos="5486400" algn="r"/>
                        </a:tabLst>
                        <a:defRPr sz="2000">
                          <a:solidFill>
                            <a:schemeClr val="tx1"/>
                          </a:solidFill>
                          <a:latin typeface="Arial" panose="020B0604020202020204" pitchFamily="34" charset="0"/>
                        </a:defRPr>
                      </a:lvl3pPr>
                      <a:lvl4pPr>
                        <a:spcBef>
                          <a:spcPct val="20000"/>
                        </a:spcBef>
                        <a:tabLst>
                          <a:tab pos="457200" algn="r"/>
                          <a:tab pos="2743200" algn="ctr"/>
                          <a:tab pos="5486400" algn="r"/>
                        </a:tabLst>
                        <a:defRPr>
                          <a:solidFill>
                            <a:schemeClr val="tx1"/>
                          </a:solidFill>
                          <a:latin typeface="Arial" panose="020B0604020202020204" pitchFamily="34" charset="0"/>
                        </a:defRPr>
                      </a:lvl4pPr>
                      <a:lvl5pPr>
                        <a:spcBef>
                          <a:spcPct val="20000"/>
                        </a:spcBef>
                        <a:tabLst>
                          <a:tab pos="457200" algn="r"/>
                          <a:tab pos="2743200" algn="ctr"/>
                          <a:tab pos="5486400" algn="r"/>
                        </a:tabLst>
                        <a:defRPr>
                          <a:solidFill>
                            <a:schemeClr val="tx1"/>
                          </a:solidFill>
                          <a:latin typeface="Arial" panose="020B0604020202020204" pitchFamily="34" charset="0"/>
                        </a:defRPr>
                      </a:lvl5pPr>
                      <a:lvl6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6pPr>
                      <a:lvl7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7pPr>
                      <a:lvl8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8pPr>
                      <a:lvl9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Intermitenca ED(%)</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457200" algn="r"/>
                          <a:tab pos="2743200" algn="ctr"/>
                          <a:tab pos="5486400" algn="r"/>
                        </a:tabLst>
                        <a:defRPr sz="2800">
                          <a:solidFill>
                            <a:schemeClr val="tx1"/>
                          </a:solidFill>
                          <a:latin typeface="Arial" panose="020B0604020202020204" pitchFamily="34" charset="0"/>
                        </a:defRPr>
                      </a:lvl1pPr>
                      <a:lvl2pPr>
                        <a:spcBef>
                          <a:spcPct val="20000"/>
                        </a:spcBef>
                        <a:tabLst>
                          <a:tab pos="457200" algn="r"/>
                          <a:tab pos="2743200" algn="ctr"/>
                          <a:tab pos="5486400" algn="r"/>
                        </a:tabLst>
                        <a:defRPr sz="2400">
                          <a:solidFill>
                            <a:schemeClr val="tx1"/>
                          </a:solidFill>
                          <a:latin typeface="Arial" panose="020B0604020202020204" pitchFamily="34" charset="0"/>
                        </a:defRPr>
                      </a:lvl2pPr>
                      <a:lvl3pPr>
                        <a:spcBef>
                          <a:spcPct val="20000"/>
                        </a:spcBef>
                        <a:tabLst>
                          <a:tab pos="457200" algn="r"/>
                          <a:tab pos="2743200" algn="ctr"/>
                          <a:tab pos="5486400" algn="r"/>
                        </a:tabLst>
                        <a:defRPr sz="2000">
                          <a:solidFill>
                            <a:schemeClr val="tx1"/>
                          </a:solidFill>
                          <a:latin typeface="Arial" panose="020B0604020202020204" pitchFamily="34" charset="0"/>
                        </a:defRPr>
                      </a:lvl3pPr>
                      <a:lvl4pPr>
                        <a:spcBef>
                          <a:spcPct val="20000"/>
                        </a:spcBef>
                        <a:tabLst>
                          <a:tab pos="457200" algn="r"/>
                          <a:tab pos="2743200" algn="ctr"/>
                          <a:tab pos="5486400" algn="r"/>
                        </a:tabLst>
                        <a:defRPr>
                          <a:solidFill>
                            <a:schemeClr val="tx1"/>
                          </a:solidFill>
                          <a:latin typeface="Arial" panose="020B0604020202020204" pitchFamily="34" charset="0"/>
                        </a:defRPr>
                      </a:lvl4pPr>
                      <a:lvl5pPr>
                        <a:spcBef>
                          <a:spcPct val="20000"/>
                        </a:spcBef>
                        <a:tabLst>
                          <a:tab pos="457200" algn="r"/>
                          <a:tab pos="2743200" algn="ctr"/>
                          <a:tab pos="5486400" algn="r"/>
                        </a:tabLst>
                        <a:defRPr>
                          <a:solidFill>
                            <a:schemeClr val="tx1"/>
                          </a:solidFill>
                          <a:latin typeface="Arial" panose="020B0604020202020204" pitchFamily="34" charset="0"/>
                        </a:defRPr>
                      </a:lvl5pPr>
                      <a:lvl6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6pPr>
                      <a:lvl7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7pPr>
                      <a:lvl8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8pPr>
                      <a:lvl9pPr fontAlgn="base">
                        <a:spcBef>
                          <a:spcPct val="20000"/>
                        </a:spcBef>
                        <a:spcAft>
                          <a:spcPct val="0"/>
                        </a:spcAft>
                        <a:tabLst>
                          <a:tab pos="457200" algn="r"/>
                          <a:tab pos="2743200" algn="ctr"/>
                          <a:tab pos="5486400" algn="r"/>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Broj uključenja na sat</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142875">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1)dizalice za livnice</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L-LA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0.5</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1Bm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0.5</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1Bm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0.5</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1Bm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142875">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2)mosna dizalica sa kablom za upravljanje</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L-LA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0.5</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1Bm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0.5</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1Bm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0.5</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1Bm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3)dizalice za skladišta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L-LA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1</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1Am-2m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20-40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1</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1Am-2m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20-40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1Am-2m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20-40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row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4)dizalice za radionice</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1</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1Am-2m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20-40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1Am-2m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20-40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20-40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2m-3m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20-40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row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5)dizalice sa grabilicom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3m-5m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40-60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300-600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F</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3m-5m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20-60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300-600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3m-5m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300-600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3m-4m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40-60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300-600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row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6)dizalice za skladišta otpadnog materijala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3m-4m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40-60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LA</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2m-4m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20-40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3m-4m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40-60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75">
                <a:tc vMerge="1">
                  <a:txBody>
                    <a:bodyPr/>
                    <a:lstStyle/>
                    <a:p>
                      <a:endParaRPr lang="sr-Latn-R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a:t>
                      </a:r>
                      <a:r>
                        <a:rPr kumimoji="0" lang="en-US" altLang="sr-Latn-RS" sz="12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3m</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40-60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150-300</a:t>
                      </a:r>
                      <a:endParaRPr kumimoji="0" lang="en-US" altLang="sr-Latn-RS" sz="12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0" y="31750"/>
            <a:ext cx="91440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588963" algn="l"/>
              </a:tabLst>
              <a:defRPr>
                <a:solidFill>
                  <a:schemeClr val="tx1"/>
                </a:solidFill>
                <a:latin typeface="Arial" panose="020B0604020202020204" pitchFamily="34" charset="0"/>
              </a:defRPr>
            </a:lvl1pPr>
            <a:lvl2pPr>
              <a:tabLst>
                <a:tab pos="588963" algn="l"/>
              </a:tabLst>
              <a:defRPr>
                <a:solidFill>
                  <a:schemeClr val="tx1"/>
                </a:solidFill>
                <a:latin typeface="Arial" panose="020B0604020202020204" pitchFamily="34" charset="0"/>
              </a:defRPr>
            </a:lvl2pPr>
            <a:lvl3pPr>
              <a:tabLst>
                <a:tab pos="588963" algn="l"/>
              </a:tabLst>
              <a:defRPr>
                <a:solidFill>
                  <a:schemeClr val="tx1"/>
                </a:solidFill>
                <a:latin typeface="Arial" panose="020B0604020202020204" pitchFamily="34" charset="0"/>
              </a:defRPr>
            </a:lvl3pPr>
            <a:lvl4pPr>
              <a:tabLst>
                <a:tab pos="588963" algn="l"/>
              </a:tabLst>
              <a:defRPr>
                <a:solidFill>
                  <a:schemeClr val="tx1"/>
                </a:solidFill>
                <a:latin typeface="Arial" panose="020B0604020202020204" pitchFamily="34" charset="0"/>
              </a:defRPr>
            </a:lvl4pPr>
            <a:lvl5pPr>
              <a:tabLst>
                <a:tab pos="588963" algn="l"/>
              </a:tabLst>
              <a:defRPr>
                <a:solidFill>
                  <a:schemeClr val="tx1"/>
                </a:solidFill>
                <a:latin typeface="Arial" panose="020B0604020202020204" pitchFamily="34" charset="0"/>
              </a:defRPr>
            </a:lvl5pPr>
            <a:lvl6pPr fontAlgn="base">
              <a:spcBef>
                <a:spcPct val="0"/>
              </a:spcBef>
              <a:spcAft>
                <a:spcPct val="0"/>
              </a:spcAft>
              <a:tabLst>
                <a:tab pos="588963" algn="l"/>
              </a:tabLst>
              <a:defRPr>
                <a:solidFill>
                  <a:schemeClr val="tx1"/>
                </a:solidFill>
                <a:latin typeface="Arial" panose="020B0604020202020204" pitchFamily="34" charset="0"/>
              </a:defRPr>
            </a:lvl6pPr>
            <a:lvl7pPr fontAlgn="base">
              <a:spcBef>
                <a:spcPct val="0"/>
              </a:spcBef>
              <a:spcAft>
                <a:spcPct val="0"/>
              </a:spcAft>
              <a:tabLst>
                <a:tab pos="588963" algn="l"/>
              </a:tabLst>
              <a:defRPr>
                <a:solidFill>
                  <a:schemeClr val="tx1"/>
                </a:solidFill>
                <a:latin typeface="Arial" panose="020B0604020202020204" pitchFamily="34" charset="0"/>
              </a:defRPr>
            </a:lvl7pPr>
            <a:lvl8pPr fontAlgn="base">
              <a:spcBef>
                <a:spcPct val="0"/>
              </a:spcBef>
              <a:spcAft>
                <a:spcPct val="0"/>
              </a:spcAft>
              <a:tabLst>
                <a:tab pos="588963" algn="l"/>
              </a:tabLst>
              <a:defRPr>
                <a:solidFill>
                  <a:schemeClr val="tx1"/>
                </a:solidFill>
                <a:latin typeface="Arial" panose="020B0604020202020204" pitchFamily="34" charset="0"/>
              </a:defRPr>
            </a:lvl8pPr>
            <a:lvl9pPr fontAlgn="base">
              <a:spcBef>
                <a:spcPct val="0"/>
              </a:spcBef>
              <a:spcAft>
                <a:spcPct val="0"/>
              </a:spcAft>
              <a:tabLst>
                <a:tab pos="588963" algn="l"/>
              </a:tabLst>
              <a:defRPr>
                <a:solidFill>
                  <a:schemeClr val="tx1"/>
                </a:solidFill>
                <a:latin typeface="Arial" panose="020B0604020202020204" pitchFamily="34" charset="0"/>
              </a:defRPr>
            </a:lvl9pPr>
          </a:lstStyle>
          <a:p>
            <a:r>
              <a:rPr lang="en-US" altLang="sr-Latn-RS"/>
              <a:t>Prema režimu rada </a:t>
            </a:r>
            <a:r>
              <a:rPr lang="sr-Latn-CS" altLang="sr-Latn-RS"/>
              <a:t>u bivšem JUS standardu </a:t>
            </a:r>
            <a:r>
              <a:rPr lang="en-US" altLang="sr-Latn-RS"/>
              <a:t>postoje četiri (IV) pogonske </a:t>
            </a:r>
            <a:r>
              <a:rPr lang="en-US" altLang="sr-Latn-RS" b="1"/>
              <a:t>klase:Laki režim;</a:t>
            </a:r>
            <a:r>
              <a:rPr lang="sr-Latn-CS" altLang="sr-Latn-RS" b="1"/>
              <a:t> </a:t>
            </a:r>
            <a:r>
              <a:rPr lang="en-US" altLang="sr-Latn-RS" b="1"/>
              <a:t>Srednji režim; Teški režim;Veoma teški režim</a:t>
            </a:r>
            <a:r>
              <a:rPr lang="sr-Latn-CS" altLang="sr-Latn-RS" b="1"/>
              <a:t>.</a:t>
            </a:r>
          </a:p>
          <a:p>
            <a:r>
              <a:rPr lang="sr-Latn-CS" altLang="sr-Latn-RS"/>
              <a:t>Kao osnova za uvršćavanje dizalice u određenu pogonsku klasu služe brojčane vrednosti sledećih parametara:</a:t>
            </a:r>
          </a:p>
          <a:p>
            <a:pPr>
              <a:buFontTx/>
              <a:buChar char="•"/>
            </a:pPr>
            <a:r>
              <a:rPr lang="sr-Latn-CS" altLang="sr-Latn-RS"/>
              <a:t>Broj radnih ciklusa na sat, n;</a:t>
            </a:r>
          </a:p>
          <a:p>
            <a:pPr>
              <a:buFontTx/>
              <a:buChar char="•"/>
            </a:pPr>
            <a:r>
              <a:rPr lang="sr-Latn-CS" altLang="sr-Latn-RS"/>
              <a:t>Naznačeni (nazivni) teret, Q</a:t>
            </a:r>
            <a:r>
              <a:rPr lang="sr-Latn-CS" altLang="sr-Latn-RS" baseline="-25000"/>
              <a:t>n</a:t>
            </a:r>
            <a:r>
              <a:rPr lang="sr-Latn-CS" altLang="sr-Latn-RS"/>
              <a:t>;</a:t>
            </a:r>
          </a:p>
          <a:p>
            <a:pPr>
              <a:buFontTx/>
              <a:buChar char="•"/>
            </a:pPr>
            <a:r>
              <a:rPr lang="sr-Latn-CS" altLang="sr-Latn-RS"/>
              <a:t>Prosečni transportovani teret, Q</a:t>
            </a:r>
            <a:r>
              <a:rPr lang="sr-Latn-CS" altLang="sr-Latn-RS" baseline="-25000"/>
              <a:t>s</a:t>
            </a:r>
            <a:r>
              <a:rPr lang="sr-Latn-CS" altLang="sr-Latn-RS"/>
              <a:t>;</a:t>
            </a:r>
          </a:p>
          <a:p>
            <a:pPr>
              <a:buFontTx/>
              <a:buChar char="•"/>
            </a:pPr>
            <a:r>
              <a:rPr lang="sr-Latn-CS" altLang="sr-Latn-RS"/>
              <a:t>Relativno opterećenje, q</a:t>
            </a:r>
            <a:r>
              <a:rPr lang="sr-Latn-CS" altLang="sr-Latn-RS" baseline="-25000"/>
              <a:t>r</a:t>
            </a:r>
            <a:r>
              <a:rPr lang="sr-Latn-CS" altLang="sr-Latn-RS"/>
              <a:t>;</a:t>
            </a:r>
          </a:p>
          <a:p>
            <a:pPr>
              <a:buFontTx/>
              <a:buChar char="•"/>
            </a:pPr>
            <a:r>
              <a:rPr lang="sr-Latn-CS" altLang="sr-Latn-RS"/>
              <a:t>Stvarno radno vreme, T</a:t>
            </a:r>
            <a:r>
              <a:rPr lang="sr-Latn-CS" altLang="sr-Latn-RS" baseline="-25000"/>
              <a:t>s</a:t>
            </a:r>
            <a:r>
              <a:rPr lang="sr-Latn-CS" altLang="sr-Latn-RS"/>
              <a:t>;</a:t>
            </a:r>
          </a:p>
          <a:p>
            <a:pPr>
              <a:buFontTx/>
              <a:buChar char="•"/>
            </a:pPr>
            <a:r>
              <a:rPr lang="sr-Latn-CS" altLang="sr-Latn-RS"/>
              <a:t>Teorijsko radno vreme, T</a:t>
            </a:r>
            <a:r>
              <a:rPr lang="sr-Latn-CS" altLang="sr-Latn-RS" baseline="-25000"/>
              <a:t>t</a:t>
            </a:r>
            <a:r>
              <a:rPr lang="sr-Latn-CS" altLang="sr-Latn-RS"/>
              <a:t>;</a:t>
            </a:r>
          </a:p>
          <a:p>
            <a:pPr>
              <a:buFontTx/>
              <a:buChar char="•"/>
            </a:pPr>
            <a:r>
              <a:rPr lang="sr-Latn-CS" altLang="sr-Latn-RS"/>
              <a:t>Godišnje stvarno radno vreme, T</a:t>
            </a:r>
            <a:r>
              <a:rPr lang="sr-Latn-CS" altLang="sr-Latn-RS" baseline="-25000"/>
              <a:t>g</a:t>
            </a:r>
            <a:r>
              <a:rPr lang="sr-Latn-CS" altLang="sr-Latn-RS"/>
              <a:t>;</a:t>
            </a:r>
          </a:p>
          <a:p>
            <a:pPr>
              <a:buFontTx/>
              <a:buChar char="•"/>
            </a:pPr>
            <a:r>
              <a:rPr lang="sr-Latn-CS" altLang="sr-Latn-RS"/>
              <a:t>Teorijski vek trajanja, V</a:t>
            </a:r>
            <a:r>
              <a:rPr lang="sr-Latn-CS" altLang="sr-Latn-RS" baseline="-25000"/>
              <a:t>t</a:t>
            </a:r>
            <a:r>
              <a:rPr lang="sr-Latn-CS" altLang="sr-Latn-RS"/>
              <a:t>;</a:t>
            </a:r>
          </a:p>
          <a:p>
            <a:r>
              <a:rPr lang="hr-HR" altLang="sr-Latn-RS"/>
              <a:t>Pogonska klasa se određuje za dizalicu kao celinu, noseću konstrukciju i pogonske mehanizme. Dizalica kao celina se razvrstava u pogonsku klasu noseće konstrukcije, a za noseću konstrukciju važi pogonska klasa pogona za glavno dizanje.</a:t>
            </a:r>
          </a:p>
          <a:p>
            <a:r>
              <a:rPr lang="hr-HR" altLang="sr-Latn-RS"/>
              <a:t>Pod radnim ciklusom podrazumeva se skup operacija koje dizalica, odnosno njen pojedini pogon, izvrši u toku jednokratnog dizanja, premeštanja i spuštanja tereta i dovođenja u stanje pripravnosti za sledeći zahvat.</a:t>
            </a:r>
          </a:p>
          <a:p>
            <a:r>
              <a:rPr lang="hr-HR" altLang="sr-Latn-RS"/>
              <a:t>Pod prosečnim transportovanim teretom Q</a:t>
            </a:r>
            <a:r>
              <a:rPr lang="hr-HR" altLang="sr-Latn-RS" baseline="-25000"/>
              <a:t>s</a:t>
            </a:r>
            <a:r>
              <a:rPr lang="hr-HR" altLang="sr-Latn-RS"/>
              <a:t> podrazumeva se aritmetička sredina svih u izvesnom vremenskom intervalu (po pravilu za 24 h) transportovanih pojedinačnih tereta Q</a:t>
            </a:r>
            <a:r>
              <a:rPr lang="hr-HR" altLang="sr-Latn-RS" baseline="-25000"/>
              <a:t>x</a:t>
            </a:r>
            <a:r>
              <a:rPr lang="hr-HR" altLang="sr-Latn-RS"/>
              <a:t> (x=1 do p, gde je p broj radnih ciklusa u posmatranom intervalu – 24h) u tonama:</a:t>
            </a:r>
          </a:p>
          <a:p>
            <a:r>
              <a:rPr lang="hr-HR" altLang="sr-Latn-RS"/>
              <a:t>  </a:t>
            </a:r>
            <a:endParaRPr lang="en-US" altLang="sr-Latn-RS"/>
          </a:p>
        </p:txBody>
      </p:sp>
      <p:sp>
        <p:nvSpPr>
          <p:cNvPr id="922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9221" name="Object 5"/>
          <p:cNvGraphicFramePr>
            <a:graphicFrameLocks noChangeAspect="1"/>
          </p:cNvGraphicFramePr>
          <p:nvPr/>
        </p:nvGraphicFramePr>
        <p:xfrm>
          <a:off x="250825" y="5689600"/>
          <a:ext cx="3097213" cy="1052513"/>
        </p:xfrm>
        <a:graphic>
          <a:graphicData uri="http://schemas.openxmlformats.org/presentationml/2006/ole">
            <mc:AlternateContent xmlns:mc="http://schemas.openxmlformats.org/markup-compatibility/2006">
              <mc:Choice xmlns:v="urn:schemas-microsoft-com:vml" Requires="v">
                <p:oleObj spid="_x0000_s9223" name="Equation" r:id="rId4" imgW="1905000" imgH="647700" progId="Equation.DSMT4">
                  <p:embed/>
                </p:oleObj>
              </mc:Choice>
              <mc:Fallback>
                <p:oleObj name="Equation" r:id="rId4" imgW="1905000" imgH="6477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5689600"/>
                        <a:ext cx="3097213" cy="1052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0" y="136525"/>
            <a:ext cx="914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r-Latn-RS" altLang="sr-Latn-RS"/>
          </a:p>
        </p:txBody>
      </p:sp>
      <p:sp>
        <p:nvSpPr>
          <p:cNvPr id="11269" name="Text Box 5"/>
          <p:cNvSpPr txBox="1">
            <a:spLocks noChangeArrowheads="1"/>
          </p:cNvSpPr>
          <p:nvPr/>
        </p:nvSpPr>
        <p:spPr bwMode="auto">
          <a:xfrm>
            <a:off x="0" y="0"/>
            <a:ext cx="9144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r-Latn-CS" altLang="sr-Latn-RS"/>
              <a:t>Pod relativnim opterećenjem podrazumeva se odnos, izražen u procentima, prosečnog transportovanog tereta prema naznačenom teretu;</a:t>
            </a:r>
          </a:p>
          <a:p>
            <a:endParaRPr lang="en-US" altLang="sr-Latn-RS"/>
          </a:p>
        </p:txBody>
      </p:sp>
      <p:sp>
        <p:nvSpPr>
          <p:cNvPr id="1127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11270" name="Object 6"/>
          <p:cNvGraphicFramePr>
            <a:graphicFrameLocks noChangeAspect="1"/>
          </p:cNvGraphicFramePr>
          <p:nvPr/>
        </p:nvGraphicFramePr>
        <p:xfrm>
          <a:off x="179388" y="620713"/>
          <a:ext cx="1728787" cy="777875"/>
        </p:xfrm>
        <a:graphic>
          <a:graphicData uri="http://schemas.openxmlformats.org/presentationml/2006/ole">
            <mc:AlternateContent xmlns:mc="http://schemas.openxmlformats.org/markup-compatibility/2006">
              <mc:Choice xmlns:v="urn:schemas-microsoft-com:vml" Requires="v">
                <p:oleObj spid="_x0000_s11279" name="Equation" r:id="rId4" imgW="952087" imgH="431613" progId="Equation.DSMT4">
                  <p:embed/>
                </p:oleObj>
              </mc:Choice>
              <mc:Fallback>
                <p:oleObj name="Equation" r:id="rId4" imgW="952087" imgH="431613"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620713"/>
                        <a:ext cx="1728787"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2" name="Text Box 8"/>
          <p:cNvSpPr txBox="1">
            <a:spLocks noChangeArrowheads="1"/>
          </p:cNvSpPr>
          <p:nvPr/>
        </p:nvSpPr>
        <p:spPr bwMode="auto">
          <a:xfrm>
            <a:off x="0" y="1431925"/>
            <a:ext cx="914400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r-Latn-CS" altLang="sr-Latn-RS"/>
              <a:t>Pod stvarnim radnim vremenom T</a:t>
            </a:r>
            <a:r>
              <a:rPr lang="sr-Latn-CS" altLang="sr-Latn-RS" baseline="-25000"/>
              <a:t>s</a:t>
            </a:r>
            <a:r>
              <a:rPr lang="sr-Latn-CS" altLang="sr-Latn-RS"/>
              <a:t> u h, podrazumeva se merenjem ustanovljeni zbir trajanja svih radnih ciklusa koje dizalica, odnosno njeni pojedini pogoni, izvrše za 24h.</a:t>
            </a:r>
          </a:p>
          <a:p>
            <a:r>
              <a:rPr lang="sr-Latn-CS" altLang="sr-Latn-RS"/>
              <a:t>Pod teorijskim radnim vremenom T</a:t>
            </a:r>
            <a:r>
              <a:rPr lang="sr-Latn-CS" altLang="sr-Latn-RS" baseline="-25000"/>
              <a:t>t</a:t>
            </a:r>
            <a:r>
              <a:rPr lang="sr-Latn-CS" altLang="sr-Latn-RS"/>
              <a:t> podrazumeva se dužina vremena u h, u toku koga bi dizalica, odnosno njeni pojedini pogoni, trebalo da rade dnevno za 24h pod naznačenim opterećenjem Q</a:t>
            </a:r>
            <a:r>
              <a:rPr lang="sr-Latn-CS" altLang="sr-Latn-RS" baseline="-25000"/>
              <a:t>n</a:t>
            </a:r>
            <a:r>
              <a:rPr lang="sr-Latn-CS" altLang="sr-Latn-RS"/>
              <a:t>, da bi njen (njihov) vek trajanja bio isti kao pri stvarnom radnom vremenu pri prosečnom transportovanom teretu Q</a:t>
            </a:r>
            <a:r>
              <a:rPr lang="sr-Latn-CS" altLang="sr-Latn-RS" baseline="-25000"/>
              <a:t>s</a:t>
            </a:r>
            <a:r>
              <a:rPr lang="sr-Latn-CS" altLang="sr-Latn-RS"/>
              <a:t>.</a:t>
            </a:r>
          </a:p>
          <a:p>
            <a:r>
              <a:rPr lang="sr-Latn-CS" altLang="sr-Latn-RS"/>
              <a:t>Na osnovu opšteg odnosa između veka trajanja V i opterećenja Q i dužine radnog vremena T, koji se može izraziti empirijskom jednačinom, gde je k iskustvom određeni koeficijent:</a:t>
            </a:r>
            <a:endParaRPr lang="en-US" altLang="sr-Latn-RS"/>
          </a:p>
        </p:txBody>
      </p:sp>
      <p:sp>
        <p:nvSpPr>
          <p:cNvPr id="11274" name="Rectangle 10"/>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11273" name="Object 9"/>
          <p:cNvGraphicFramePr>
            <a:graphicFrameLocks noChangeAspect="1"/>
          </p:cNvGraphicFramePr>
          <p:nvPr/>
        </p:nvGraphicFramePr>
        <p:xfrm>
          <a:off x="179388" y="4005263"/>
          <a:ext cx="2952750" cy="758825"/>
        </p:xfrm>
        <a:graphic>
          <a:graphicData uri="http://schemas.openxmlformats.org/presentationml/2006/ole">
            <mc:AlternateContent xmlns:mc="http://schemas.openxmlformats.org/markup-compatibility/2006">
              <mc:Choice xmlns:v="urn:schemas-microsoft-com:vml" Requires="v">
                <p:oleObj spid="_x0000_s11280" name="Equation" r:id="rId6" imgW="1663560" imgH="431640" progId="Equation.DSMT4">
                  <p:embed/>
                </p:oleObj>
              </mc:Choice>
              <mc:Fallback>
                <p:oleObj name="Equation" r:id="rId6" imgW="1663560" imgH="431640" progId="Equation.DSMT4">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388" y="4005263"/>
                        <a:ext cx="2952750" cy="758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5" name="Text Box 11"/>
          <p:cNvSpPr txBox="1">
            <a:spLocks noChangeArrowheads="1"/>
          </p:cNvSpPr>
          <p:nvPr/>
        </p:nvSpPr>
        <p:spPr bwMode="auto">
          <a:xfrm>
            <a:off x="0" y="4816475"/>
            <a:ext cx="914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r-Latn-CS" altLang="sr-Latn-RS"/>
              <a:t>Na osnovu ovog izraza dobija se odnos između teorijskog i stvarnog radnog vremena; </a:t>
            </a:r>
            <a:endParaRPr lang="en-US" altLang="sr-Latn-RS"/>
          </a:p>
        </p:txBody>
      </p:sp>
      <p:sp>
        <p:nvSpPr>
          <p:cNvPr id="11277" name="Rectangle 13"/>
          <p:cNvSpPr>
            <a:spLocks noChangeArrowheads="1"/>
          </p:cNvSpPr>
          <p:nvPr/>
        </p:nvSpPr>
        <p:spPr bwMode="auto">
          <a:xfrm>
            <a:off x="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11276" name="Object 12"/>
          <p:cNvGraphicFramePr>
            <a:graphicFrameLocks noChangeAspect="1"/>
          </p:cNvGraphicFramePr>
          <p:nvPr/>
        </p:nvGraphicFramePr>
        <p:xfrm>
          <a:off x="179388" y="5229225"/>
          <a:ext cx="3671887" cy="855663"/>
        </p:xfrm>
        <a:graphic>
          <a:graphicData uri="http://schemas.openxmlformats.org/presentationml/2006/ole">
            <mc:AlternateContent xmlns:mc="http://schemas.openxmlformats.org/markup-compatibility/2006">
              <mc:Choice xmlns:v="urn:schemas-microsoft-com:vml" Requires="v">
                <p:oleObj spid="_x0000_s11281" name="Equation" r:id="rId8" imgW="2082800" imgH="482600" progId="Equation.DSMT4">
                  <p:embed/>
                </p:oleObj>
              </mc:Choice>
              <mc:Fallback>
                <p:oleObj name="Equation" r:id="rId8" imgW="2082800" imgH="482600" progId="Equation.DSMT4">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5229225"/>
                        <a:ext cx="3671887"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8" name="Text Box 14"/>
          <p:cNvSpPr txBox="1">
            <a:spLocks noChangeArrowheads="1"/>
          </p:cNvSpPr>
          <p:nvPr/>
        </p:nvSpPr>
        <p:spPr bwMode="auto">
          <a:xfrm>
            <a:off x="0" y="616585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r-Latn-CS" altLang="sr-Latn-RS"/>
              <a:t>Pod godišnjim stvarnim vremnom T</a:t>
            </a:r>
            <a:r>
              <a:rPr lang="sr-Latn-CS" altLang="sr-Latn-RS" baseline="-25000"/>
              <a:t>g</a:t>
            </a:r>
            <a:r>
              <a:rPr lang="sr-Latn-CS" altLang="sr-Latn-RS"/>
              <a:t> u h, podrazumeva se zbir svih stvarnih radnih vremena za godinu dana.</a:t>
            </a:r>
            <a:endParaRPr lang="en-US" altLang="sr-Latn-RS" baseline="-25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0" y="136525"/>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r-Latn-CS" altLang="sr-Latn-RS"/>
              <a:t>Pod teorijskim vekom trajanja V</a:t>
            </a:r>
            <a:r>
              <a:rPr lang="sr-Latn-CS" altLang="sr-Latn-RS" baseline="-25000"/>
              <a:t>t</a:t>
            </a:r>
            <a:r>
              <a:rPr lang="sr-Latn-CS" altLang="sr-Latn-RS"/>
              <a:t> u h, podrazumeva se desetogodišnji zbir svih radnih vremena računajući godine samo po 365 dana, po obrascu: </a:t>
            </a:r>
            <a:endParaRPr lang="en-US" altLang="sr-Latn-RS" baseline="-25000"/>
          </a:p>
        </p:txBody>
      </p:sp>
      <p:sp>
        <p:nvSpPr>
          <p:cNvPr id="13318" name="Rectangle 6"/>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r-Latn-RS"/>
          </a:p>
        </p:txBody>
      </p:sp>
      <p:graphicFrame>
        <p:nvGraphicFramePr>
          <p:cNvPr id="13317" name="Object 5"/>
          <p:cNvGraphicFramePr>
            <a:graphicFrameLocks noChangeAspect="1"/>
          </p:cNvGraphicFramePr>
          <p:nvPr/>
        </p:nvGraphicFramePr>
        <p:xfrm>
          <a:off x="179388" y="908050"/>
          <a:ext cx="2736850" cy="420688"/>
        </p:xfrm>
        <a:graphic>
          <a:graphicData uri="http://schemas.openxmlformats.org/presentationml/2006/ole">
            <mc:AlternateContent xmlns:mc="http://schemas.openxmlformats.org/markup-compatibility/2006">
              <mc:Choice xmlns:v="urn:schemas-microsoft-com:vml" Requires="v">
                <p:oleObj spid="_x0000_s13635" name="Equation" r:id="rId4" imgW="1485900" imgH="228600" progId="Equation.DSMT4">
                  <p:embed/>
                </p:oleObj>
              </mc:Choice>
              <mc:Fallback>
                <p:oleObj name="Equation" r:id="rId4" imgW="1485900" imgH="2286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908050"/>
                        <a:ext cx="2736850" cy="420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9" name="Text Box 7"/>
          <p:cNvSpPr txBox="1">
            <a:spLocks noChangeArrowheads="1"/>
          </p:cNvSpPr>
          <p:nvPr/>
        </p:nvSpPr>
        <p:spPr bwMode="auto">
          <a:xfrm>
            <a:off x="15875" y="1431925"/>
            <a:ext cx="912812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r-Latn-CS" altLang="sr-Latn-RS"/>
              <a:t>Pogonska klasa dizalice ili njenih pojedinih pogona određuje se na osnovu vrednosti parametara u tabeli, a zatim je data približna korelacija između pog. klase i drugih parametara</a:t>
            </a:r>
            <a:endParaRPr lang="en-US" altLang="sr-Latn-RS"/>
          </a:p>
        </p:txBody>
      </p:sp>
      <p:graphicFrame>
        <p:nvGraphicFramePr>
          <p:cNvPr id="13470" name="Group 158"/>
          <p:cNvGraphicFramePr>
            <a:graphicFrameLocks noGrp="1"/>
          </p:cNvGraphicFramePr>
          <p:nvPr/>
        </p:nvGraphicFramePr>
        <p:xfrm>
          <a:off x="1338263" y="2133600"/>
          <a:ext cx="6469062" cy="1825625"/>
        </p:xfrm>
        <a:graphic>
          <a:graphicData uri="http://schemas.openxmlformats.org/drawingml/2006/table">
            <a:tbl>
              <a:tblPr/>
              <a:tblGrid>
                <a:gridCol w="1149350"/>
                <a:gridCol w="819150"/>
                <a:gridCol w="2151062"/>
                <a:gridCol w="2349500"/>
              </a:tblGrid>
              <a:tr h="203200">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Oznaka pogonske klase</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sr-Latn-RS"/>
                    </a:p>
                  </a:txBody>
                  <a:tcPr/>
                </a:tc>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Broj radnih ciklusa na sat n</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Teorijsko radno vreme T</a:t>
                      </a:r>
                      <a:r>
                        <a:rPr kumimoji="0" lang="sr-Latn-CS" altLang="sr-Latn-RS" sz="14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t </a:t>
                      </a: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 h</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3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Naziv</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Broj</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sr-Latn-RS"/>
                    </a:p>
                  </a:txBody>
                  <a:tcPr/>
                </a:tc>
                <a:tc vMerge="1">
                  <a:txBody>
                    <a:bodyPr/>
                    <a:lstStyle/>
                    <a:p>
                      <a:endParaRPr lang="sr-Latn-RS"/>
                    </a:p>
                  </a:txBody>
                  <a:tcPr/>
                </a:tc>
              </a:tr>
              <a:tr h="304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Laka</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Do 16</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Do 0,5</a:t>
                      </a:r>
                      <a:endParaRPr kumimoji="0" lang="en-U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Srednja</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16 do 32</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0,5 do 1</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Teška</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32 do 63</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1 do 2</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Vrlo teška</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63</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2</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3634" name="Group 322"/>
          <p:cNvGraphicFramePr>
            <a:graphicFrameLocks noGrp="1"/>
          </p:cNvGraphicFramePr>
          <p:nvPr/>
        </p:nvGraphicFramePr>
        <p:xfrm>
          <a:off x="1517650" y="4005263"/>
          <a:ext cx="6108700" cy="2795587"/>
        </p:xfrm>
        <a:graphic>
          <a:graphicData uri="http://schemas.openxmlformats.org/drawingml/2006/table">
            <a:tbl>
              <a:tblPr/>
              <a:tblGrid>
                <a:gridCol w="879475"/>
                <a:gridCol w="1079500"/>
                <a:gridCol w="1620838"/>
                <a:gridCol w="1354137"/>
                <a:gridCol w="1174750"/>
              </a:tblGrid>
              <a:tr h="4191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Oznaka pogonske klase</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Relativno opterećenje q</a:t>
                      </a:r>
                      <a:r>
                        <a:rPr kumimoji="0" lang="sr-Latn-CS" altLang="sr-Latn-RS" sz="14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r</a:t>
                      </a: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Stvarno radno vreme za 24h, T</a:t>
                      </a:r>
                      <a:r>
                        <a:rPr kumimoji="0" lang="sr-Latn-CS" altLang="sr-Latn-RS" sz="14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s</a:t>
                      </a: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u h</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Teorijski vek trajanja V</a:t>
                      </a:r>
                      <a:r>
                        <a:rPr kumimoji="0" lang="sr-Latn-CS" altLang="sr-Latn-RS" sz="14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t</a:t>
                      </a: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Godišnje stvarno radno vreme, T</a:t>
                      </a:r>
                      <a:r>
                        <a:rPr kumimoji="0" lang="sr-Latn-CS" altLang="sr-Latn-RS" sz="1400" b="1"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g</a:t>
                      </a: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u h</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Do 56</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2,8 do 5,6</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2000</a:t>
                      </a:r>
                      <a:endParaRPr kumimoji="0" lang="en-U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Do 2000</a:t>
                      </a:r>
                      <a:endParaRPr kumimoji="0" lang="en-U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56 do 63</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 do 8</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4000</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2000 do 3000</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56 do 70</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5,6 do 11,2</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8000</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3000 do 4000</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63</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 do 16</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16000</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altLang="sr-Latn-RS"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Preko 4000</a:t>
                      </a:r>
                      <a:endParaRPr kumimoji="0" lang="sr-Latn-CS" altLang="sr-Latn-RS" sz="1800" b="1"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0" y="0"/>
            <a:ext cx="9144000" cy="668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sr-Latn-RS"/>
              <a:t>U pogonsku klasu  1 </a:t>
            </a:r>
            <a:r>
              <a:rPr lang="sr-Latn-CS" altLang="sr-Latn-RS"/>
              <a:t>prema JUS M.D1.020 </a:t>
            </a:r>
            <a:r>
              <a:rPr lang="en-US" altLang="sr-Latn-RS"/>
              <a:t>ulaze:</a:t>
            </a:r>
            <a:endParaRPr lang="sr-Latn-CS" altLang="sr-Latn-RS"/>
          </a:p>
          <a:p>
            <a:r>
              <a:rPr lang="en-US" altLang="sr-Latn-RS"/>
              <a:t>- Mosne dizalice sa ručnim pogonom</a:t>
            </a:r>
            <a:r>
              <a:rPr lang="sr-Latn-CS" altLang="sr-Latn-RS"/>
              <a:t>;</a:t>
            </a:r>
            <a:endParaRPr lang="en-US" altLang="sr-Latn-RS"/>
          </a:p>
          <a:p>
            <a:r>
              <a:rPr lang="en-US" altLang="sr-Latn-RS"/>
              <a:t>- Montažne dizalice u energetskim postrojenjima;</a:t>
            </a:r>
          </a:p>
          <a:p>
            <a:r>
              <a:rPr lang="en-US" altLang="sr-Latn-RS"/>
              <a:t>- Industrijske dizalice za povremenu upotrebu;</a:t>
            </a:r>
          </a:p>
          <a:p>
            <a:r>
              <a:rPr lang="en-US" altLang="sr-Latn-RS"/>
              <a:t>- Mosne dizalice za održavanje;</a:t>
            </a:r>
          </a:p>
          <a:p>
            <a:pPr>
              <a:buFontTx/>
              <a:buChar char="-"/>
            </a:pPr>
            <a:r>
              <a:rPr lang="en-US" altLang="sr-Latn-RS"/>
              <a:t>Dizalice sa krakom na portalu ili stubu za povremeno dizanje tereta koji je blizak nazivnim teretu.</a:t>
            </a:r>
            <a:endParaRPr lang="sr-Latn-CS" altLang="sr-Latn-RS"/>
          </a:p>
          <a:p>
            <a:pPr>
              <a:buFontTx/>
              <a:buChar char="-"/>
            </a:pPr>
            <a:endParaRPr lang="en-US" altLang="sr-Latn-RS"/>
          </a:p>
          <a:p>
            <a:r>
              <a:rPr lang="en-US" altLang="sr-Latn-RS"/>
              <a:t>U pogonsku klasu 2 ulaze:</a:t>
            </a:r>
          </a:p>
          <a:p>
            <a:r>
              <a:rPr lang="en-US" altLang="sr-Latn-RS"/>
              <a:t>- Dizalice za opštu upotrebu u radionicama, fabrikama i skladištima;</a:t>
            </a:r>
          </a:p>
          <a:p>
            <a:r>
              <a:rPr lang="en-US" altLang="sr-Latn-RS"/>
              <a:t>- Teške industrijske dizalice u livnicama, radionicama za teške čelične konstrukcije;</a:t>
            </a:r>
          </a:p>
          <a:p>
            <a:pPr>
              <a:buFontTx/>
              <a:buChar char="-"/>
            </a:pPr>
            <a:r>
              <a:rPr lang="en-US" altLang="sr-Latn-RS"/>
              <a:t>Pretovarne dizalice.</a:t>
            </a:r>
            <a:endParaRPr lang="sr-Latn-CS" altLang="sr-Latn-RS"/>
          </a:p>
          <a:p>
            <a:pPr>
              <a:buFontTx/>
              <a:buChar char="-"/>
            </a:pPr>
            <a:endParaRPr lang="en-US" altLang="sr-Latn-RS"/>
          </a:p>
          <a:p>
            <a:r>
              <a:rPr lang="en-US" altLang="sr-Latn-RS"/>
              <a:t>U pogonsku klasu 3 ulaze:</a:t>
            </a:r>
          </a:p>
          <a:p>
            <a:r>
              <a:rPr lang="en-US" altLang="sr-Latn-RS"/>
              <a:t>- Dizalice sa čestim uključivanjem i sa visokim relativnim opterećenjem;</a:t>
            </a:r>
          </a:p>
          <a:p>
            <a:r>
              <a:rPr lang="en-US" altLang="sr-Latn-RS"/>
              <a:t>- Mosne dizalice u čeličanama i valjaonicama;</a:t>
            </a:r>
          </a:p>
          <a:p>
            <a:r>
              <a:rPr lang="en-US" altLang="sr-Latn-RS"/>
              <a:t>- Dizalice za težak rad u livnicama kao i dizalice za rad sa magnetom i grabilicom;</a:t>
            </a:r>
          </a:p>
          <a:p>
            <a:pPr>
              <a:buFontTx/>
              <a:buChar char="-"/>
            </a:pPr>
            <a:r>
              <a:rPr lang="en-US" altLang="sr-Latn-RS"/>
              <a:t>Derik dizalice za rad u livnicama sa grabilicom.</a:t>
            </a:r>
            <a:endParaRPr lang="sr-Latn-CS" altLang="sr-Latn-RS"/>
          </a:p>
          <a:p>
            <a:pPr>
              <a:buFontTx/>
              <a:buChar char="-"/>
            </a:pPr>
            <a:endParaRPr lang="en-US" altLang="sr-Latn-RS"/>
          </a:p>
          <a:p>
            <a:r>
              <a:rPr lang="en-US" altLang="sr-Latn-RS"/>
              <a:t>U pogonsku klasu 4 ulaze:</a:t>
            </a:r>
          </a:p>
          <a:p>
            <a:r>
              <a:rPr lang="en-US" altLang="sr-Latn-RS"/>
              <a:t>- Dizalice sa kontinualnim radom u valjaonicama i čeličanama;</a:t>
            </a:r>
          </a:p>
          <a:p>
            <a:r>
              <a:rPr lang="en-US" altLang="sr-Latn-RS"/>
              <a:t>- Dizalice sa kontinualnim radom sa grabilicom;</a:t>
            </a:r>
          </a:p>
          <a:p>
            <a:r>
              <a:rPr lang="en-US" altLang="sr-Latn-RS"/>
              <a:t>- Pretovarne dizalice koje rade sa velikim brzinama i to u radu sa magnetima i grabilicama.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0" y="58738"/>
            <a:ext cx="9144000" cy="668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447675" algn="l"/>
              </a:tabLst>
              <a:defRPr>
                <a:solidFill>
                  <a:schemeClr val="tx1"/>
                </a:solidFill>
                <a:latin typeface="Arial" panose="020B0604020202020204" pitchFamily="34" charset="0"/>
              </a:defRPr>
            </a:lvl1pPr>
            <a:lvl2pPr>
              <a:tabLst>
                <a:tab pos="447675" algn="l"/>
              </a:tabLst>
              <a:defRPr>
                <a:solidFill>
                  <a:schemeClr val="tx1"/>
                </a:solidFill>
                <a:latin typeface="Arial" panose="020B0604020202020204" pitchFamily="34" charset="0"/>
              </a:defRPr>
            </a:lvl2pPr>
            <a:lvl3pPr>
              <a:tabLst>
                <a:tab pos="447675" algn="l"/>
              </a:tabLst>
              <a:defRPr>
                <a:solidFill>
                  <a:schemeClr val="tx1"/>
                </a:solidFill>
                <a:latin typeface="Arial" panose="020B0604020202020204" pitchFamily="34" charset="0"/>
              </a:defRPr>
            </a:lvl3pPr>
            <a:lvl4pPr>
              <a:tabLst>
                <a:tab pos="447675" algn="l"/>
              </a:tabLst>
              <a:defRPr>
                <a:solidFill>
                  <a:schemeClr val="tx1"/>
                </a:solidFill>
                <a:latin typeface="Arial" panose="020B0604020202020204" pitchFamily="34" charset="0"/>
              </a:defRPr>
            </a:lvl4pPr>
            <a:lvl5pPr>
              <a:tabLst>
                <a:tab pos="447675" algn="l"/>
              </a:tabLst>
              <a:defRPr>
                <a:solidFill>
                  <a:schemeClr val="tx1"/>
                </a:solidFill>
                <a:latin typeface="Arial" panose="020B0604020202020204" pitchFamily="34" charset="0"/>
              </a:defRPr>
            </a:lvl5pPr>
            <a:lvl6pPr fontAlgn="base">
              <a:spcBef>
                <a:spcPct val="0"/>
              </a:spcBef>
              <a:spcAft>
                <a:spcPct val="0"/>
              </a:spcAft>
              <a:tabLst>
                <a:tab pos="447675" algn="l"/>
              </a:tabLst>
              <a:defRPr>
                <a:solidFill>
                  <a:schemeClr val="tx1"/>
                </a:solidFill>
                <a:latin typeface="Arial" panose="020B0604020202020204" pitchFamily="34" charset="0"/>
              </a:defRPr>
            </a:lvl6pPr>
            <a:lvl7pPr fontAlgn="base">
              <a:spcBef>
                <a:spcPct val="0"/>
              </a:spcBef>
              <a:spcAft>
                <a:spcPct val="0"/>
              </a:spcAft>
              <a:tabLst>
                <a:tab pos="447675" algn="l"/>
              </a:tabLst>
              <a:defRPr>
                <a:solidFill>
                  <a:schemeClr val="tx1"/>
                </a:solidFill>
                <a:latin typeface="Arial" panose="020B0604020202020204" pitchFamily="34" charset="0"/>
              </a:defRPr>
            </a:lvl7pPr>
            <a:lvl8pPr fontAlgn="base">
              <a:spcBef>
                <a:spcPct val="0"/>
              </a:spcBef>
              <a:spcAft>
                <a:spcPct val="0"/>
              </a:spcAft>
              <a:tabLst>
                <a:tab pos="447675" algn="l"/>
              </a:tabLst>
              <a:defRPr>
                <a:solidFill>
                  <a:schemeClr val="tx1"/>
                </a:solidFill>
                <a:latin typeface="Arial" panose="020B0604020202020204" pitchFamily="34" charset="0"/>
              </a:defRPr>
            </a:lvl8pPr>
            <a:lvl9pPr fontAlgn="base">
              <a:spcBef>
                <a:spcPct val="0"/>
              </a:spcBef>
              <a:spcAft>
                <a:spcPct val="0"/>
              </a:spcAft>
              <a:tabLst>
                <a:tab pos="447675" algn="l"/>
              </a:tabLst>
              <a:defRPr>
                <a:solidFill>
                  <a:schemeClr val="tx1"/>
                </a:solidFill>
                <a:latin typeface="Arial" panose="020B0604020202020204" pitchFamily="34" charset="0"/>
              </a:defRPr>
            </a:lvl9pPr>
          </a:lstStyle>
          <a:p>
            <a:r>
              <a:rPr lang="hr-HR" altLang="sr-Latn-RS"/>
              <a:t>Prema standardu </a:t>
            </a:r>
            <a:r>
              <a:rPr lang="hr-HR" altLang="sr-Latn-RS" b="1"/>
              <a:t>ISO4301/1</a:t>
            </a:r>
            <a:r>
              <a:rPr lang="hr-HR" altLang="sr-Latn-RS"/>
              <a:t> klasifikacija važi za: mobilne-pokretne dizalice,</a:t>
            </a:r>
            <a:r>
              <a:rPr lang="en-US" altLang="sr-Latn-RS"/>
              <a:t> </a:t>
            </a:r>
            <a:r>
              <a:rPr lang="hr-HR" altLang="sr-Latn-RS"/>
              <a:t>toranjske-građevinske dizalice,</a:t>
            </a:r>
            <a:r>
              <a:rPr lang="en-US" altLang="sr-Latn-RS"/>
              <a:t> </a:t>
            </a:r>
            <a:r>
              <a:rPr lang="hr-HR" altLang="sr-Latn-RS"/>
              <a:t>dizalice sa strelom,</a:t>
            </a:r>
            <a:r>
              <a:rPr lang="en-US" altLang="sr-Latn-RS"/>
              <a:t> </a:t>
            </a:r>
            <a:r>
              <a:rPr lang="hr-HR" altLang="sr-Latn-RS"/>
              <a:t>mosne i portalne dizalice.</a:t>
            </a:r>
          </a:p>
          <a:p>
            <a:r>
              <a:rPr lang="hr-HR" altLang="sr-Latn-RS"/>
              <a:t>Za određivanje pogonske klase dizalice kao celine koriste se dva faktora:</a:t>
            </a:r>
          </a:p>
          <a:p>
            <a:pPr>
              <a:buFontTx/>
              <a:buChar char="•"/>
            </a:pPr>
            <a:r>
              <a:rPr lang="hr-HR" altLang="sr-Latn-RS" b="1"/>
              <a:t>učestanost opterećivanja - klasa korišćenja</a:t>
            </a:r>
            <a:r>
              <a:rPr lang="hr-HR" altLang="sr-Latn-RS"/>
              <a:t>,</a:t>
            </a:r>
          </a:p>
          <a:p>
            <a:pPr>
              <a:buFontTx/>
              <a:buChar char="•"/>
            </a:pPr>
            <a:r>
              <a:rPr lang="hr-HR" altLang="sr-Latn-RS" b="1"/>
              <a:t>stanje opterećenosti</a:t>
            </a:r>
            <a:r>
              <a:rPr lang="hr-HR" altLang="sr-Latn-RS"/>
              <a:t>.</a:t>
            </a:r>
          </a:p>
          <a:p>
            <a:endParaRPr lang="hr-HR" altLang="sr-Latn-RS" i="1"/>
          </a:p>
          <a:p>
            <a:r>
              <a:rPr lang="hr-HR" altLang="sr-Latn-RS" b="1" i="1"/>
              <a:t>Učestanost opterećivanja - klasa korišćenja</a:t>
            </a:r>
            <a:endParaRPr lang="hr-HR" altLang="sr-Latn-RS" b="1"/>
          </a:p>
          <a:p>
            <a:r>
              <a:rPr lang="hr-HR" altLang="sr-Latn-RS"/>
              <a:t>Učestanost opterećivanja ili klasa korišćenja, karakteriše </a:t>
            </a:r>
            <a:r>
              <a:rPr lang="hr-HR" altLang="sr-Latn-RS" b="1"/>
              <a:t>učestanost korišćenja dizalice kao celine</a:t>
            </a:r>
            <a:r>
              <a:rPr lang="hr-HR" altLang="sr-Latn-RS"/>
              <a:t>, odnosno </a:t>
            </a:r>
            <a:r>
              <a:rPr lang="hr-HR" altLang="sr-Latn-RS" b="1"/>
              <a:t>broj radnih ciklusa dizalice, u toku čitavog veka trajanja.</a:t>
            </a:r>
            <a:r>
              <a:rPr lang="hr-HR" altLang="sr-Latn-RS"/>
              <a:t> </a:t>
            </a:r>
            <a:r>
              <a:rPr lang="hr-HR" altLang="sr-Latn-RS" b="1"/>
              <a:t>Broj radnih ciklusa</a:t>
            </a:r>
            <a:r>
              <a:rPr lang="hr-HR" altLang="sr-Latn-RS"/>
              <a:t>, prema ISO4301/1 iz 1986 godine, je određen kao </a:t>
            </a:r>
            <a:r>
              <a:rPr lang="hr-HR" altLang="sr-Latn-RS" b="1"/>
              <a:t>konvencionalni broj radnih ciklusa</a:t>
            </a:r>
            <a:r>
              <a:rPr lang="hr-HR" altLang="sr-Latn-RS"/>
              <a:t>. Jedan radni ciklus opterećivanja počinje u momentu dizanja tereta a završava se kada je dizalica spremna za ponovni zahvat.</a:t>
            </a:r>
          </a:p>
          <a:p>
            <a:r>
              <a:rPr lang="hr-HR" altLang="sr-Latn-RS"/>
              <a:t>Međutim </a:t>
            </a:r>
            <a:r>
              <a:rPr lang="hr-HR" altLang="sr-Latn-RS" b="1"/>
              <a:t>FEM </a:t>
            </a:r>
            <a:r>
              <a:rPr lang="pl-PL" altLang="sr-Latn-RS" b="1"/>
              <a:t>(1.001 iz 1987)</a:t>
            </a:r>
            <a:r>
              <a:rPr lang="pl-PL" altLang="sr-Latn-RS"/>
              <a:t> </a:t>
            </a:r>
            <a:r>
              <a:rPr lang="hr-HR" altLang="sr-Latn-RS"/>
              <a:t>propisi daju nešto manji broj grupa, što se suštinski ne razlikuje od podele po ISO. Takođe treba reći da se i standardi drugih zemalja (DIN na primer) nešto razlikuju, na primer po usvojenom broju ciklusa po grupama, što je razumljivo, jer se </a:t>
            </a:r>
            <a:r>
              <a:rPr lang="hr-HR" altLang="sr-Latn-RS" b="1"/>
              <a:t>radi o proceni, a ne o egzaktnoj računici</a:t>
            </a:r>
            <a:r>
              <a:rPr lang="hr-HR" altLang="sr-Latn-RS"/>
              <a:t>.</a:t>
            </a:r>
          </a:p>
          <a:p>
            <a:r>
              <a:rPr lang="hr-HR" altLang="sr-Latn-RS"/>
              <a:t>Brojevi ciklusa podizanja dati u tabeli su rezultat stvarnog opterećenja, odnosno proističu iz opisanog režima rada dizalice. Naime, </a:t>
            </a:r>
            <a:r>
              <a:rPr lang="hr-HR" altLang="sr-Latn-RS" b="1"/>
              <a:t>uobičajeno je da je proračunski vek dizalice 10 godina</a:t>
            </a:r>
            <a:r>
              <a:rPr lang="hr-HR" altLang="sr-Latn-RS"/>
              <a:t>, pa za 250 radnih dana i 8 sati po smeni, ukupni računski vek trajanja iznosi T=10 x 250 x 8=20000 h. Ako se usvojeni konvencionalni brojevi ciklusa po klasama podele sa ovom vrednošću dobija se broj ciklusa podizanja po satu: za klasu A=3 cikl/h, što odgovara slučajnom neregularnom radu, za klasu B=10 cikl/h, što odgovara regularnom ali prekidnom radu, C=30 cikl/h, što odgovara regularnom trajnom radu, itd.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2416175" y="188913"/>
            <a:ext cx="431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hr-HR" altLang="sr-Latn-RS"/>
              <a:t>Klase korišćenja (ISO 4301/1-1986 god.)</a:t>
            </a:r>
          </a:p>
        </p:txBody>
      </p:sp>
      <p:graphicFrame>
        <p:nvGraphicFramePr>
          <p:cNvPr id="20780" name="Group 300"/>
          <p:cNvGraphicFramePr>
            <a:graphicFrameLocks noGrp="1"/>
          </p:cNvGraphicFramePr>
          <p:nvPr/>
        </p:nvGraphicFramePr>
        <p:xfrm>
          <a:off x="1614488" y="1168400"/>
          <a:ext cx="5915025" cy="5249863"/>
        </p:xfrm>
        <a:graphic>
          <a:graphicData uri="http://schemas.openxmlformats.org/drawingml/2006/table">
            <a:tbl>
              <a:tblPr/>
              <a:tblGrid>
                <a:gridCol w="1166812"/>
                <a:gridCol w="2024063"/>
                <a:gridCol w="2724150"/>
              </a:tblGrid>
              <a:tr h="3889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Klasa korišćenja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Maksimalni broj radnih ciklusa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Primedba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1,6·10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Neredovna slučajna upotreba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3,2·10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sr-Latn-RS"/>
                    </a:p>
                  </a:txBody>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6,3·10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sr-Latn-RS"/>
                    </a:p>
                  </a:txBody>
                  <a:tcPr/>
                </a:tc>
              </a:tr>
              <a:tr h="219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1,25·10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sr-Latn-RS"/>
                    </a:p>
                  </a:txBody>
                  <a:tcPr/>
                </a:tc>
              </a:tr>
              <a:tr h="3524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2,5·10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Regularna upotreba sa dužim prekidima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1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Redovna upotreba sa prekidima</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Redovna upotreba, intezivan rad</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9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Regularan, težak rad, više od jedne smene</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sr-Latn-RS"/>
                    </a:p>
                  </a:txBody>
                  <a:tcPr/>
                </a:tc>
              </a:tr>
              <a:tr h="2508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K</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9</a:t>
                      </a:r>
                      <a:endParaRPr kumimoji="0" lang="hr-HR"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altLang="sr-Latn-RS" sz="14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&gt;4·10</a:t>
                      </a:r>
                      <a:r>
                        <a:rPr kumimoji="0" lang="hr-HR" altLang="sr-Latn-RS" sz="1400" b="1"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sr-Latn-R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sr-Latn-R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sr-Latn-RS"/>
                    </a:p>
                  </a:txBody>
                  <a:tcPr/>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644</TotalTime>
  <Words>4973</Words>
  <Application>Microsoft Office PowerPoint</Application>
  <PresentationFormat>On-screen Show (4:3)</PresentationFormat>
  <Paragraphs>944</Paragraphs>
  <Slides>34</Slides>
  <Notes>30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9" baseType="lpstr">
      <vt:lpstr>Arial</vt:lpstr>
      <vt:lpstr>Times New Roman</vt:lpstr>
      <vt:lpstr>Symbol</vt:lpstr>
      <vt:lpstr>Default Design</vt:lpstr>
      <vt:lpstr>MathType 5.0 Equation</vt:lpstr>
      <vt:lpstr>Pogonske klase dizalica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Korisnik</dc:creator>
  <cp:lastModifiedBy>Korisnik 1</cp:lastModifiedBy>
  <cp:revision>75</cp:revision>
  <dcterms:created xsi:type="dcterms:W3CDTF">2008-02-26T15:35:05Z</dcterms:created>
  <dcterms:modified xsi:type="dcterms:W3CDTF">2020-03-18T13:38:09Z</dcterms:modified>
</cp:coreProperties>
</file>