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61" r:id="rId6"/>
    <p:sldId id="271" r:id="rId7"/>
    <p:sldId id="270" r:id="rId8"/>
    <p:sldId id="263" r:id="rId9"/>
    <p:sldId id="27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3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4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2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0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1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6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2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0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1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1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795A-F7C6-4E85-A1DD-9C11618E727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2EAF-7BA2-44D2-A63C-57733205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8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0.w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png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24.wmf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image" Target="../media/image11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0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emf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PLO</a:t>
            </a:r>
            <a:r>
              <a:rPr lang="sr-Latn-RS" b="1" dirty="0" smtClean="0"/>
              <a:t>ČASTI TRANSPORTERI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sr-Latn-RS" sz="2400" u="sng" dirty="0" smtClean="0"/>
                  <a:t>IZBOR LANCA: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u="sng" dirty="0" smtClean="0"/>
                  <a:t>Ra</a:t>
                </a:r>
                <a:r>
                  <a:rPr lang="sr-Latn-RS" sz="2400" u="sng" dirty="0" smtClean="0"/>
                  <a:t>č</a:t>
                </a:r>
                <a:r>
                  <a:rPr lang="en-US" sz="2400" u="sng" dirty="0" err="1" smtClean="0"/>
                  <a:t>unska</a:t>
                </a:r>
                <a:r>
                  <a:rPr lang="en-US" sz="2400" u="sng" dirty="0" smtClean="0"/>
                  <a:t> </a:t>
                </a:r>
                <a:r>
                  <a:rPr lang="en-US" sz="2400" u="sng" dirty="0" err="1" smtClean="0"/>
                  <a:t>sila</a:t>
                </a:r>
                <a:r>
                  <a:rPr lang="en-US" sz="2400" u="sng" dirty="0" smtClean="0"/>
                  <a:t> </a:t>
                </a:r>
                <a:r>
                  <a:rPr lang="en-US" sz="2400" u="sng" dirty="0" err="1" smtClean="0"/>
                  <a:t>zatezanja</a:t>
                </a:r>
                <a:r>
                  <a:rPr lang="sr-Latn-RS" sz="2400" u="sng" dirty="0" smtClean="0"/>
                  <a:t>: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endParaRPr lang="sr-Latn-RS" sz="2600" u="sng" dirty="0" smtClean="0"/>
              </a:p>
              <a:p>
                <a:pPr marL="360000" indent="0">
                  <a:spcBef>
                    <a:spcPts val="1200"/>
                  </a:spcBef>
                  <a:buNone/>
                </a:pPr>
                <a:endParaRPr lang="sr-Latn-RS" sz="2400" b="1" dirty="0" smtClean="0"/>
              </a:p>
              <a:p>
                <a:pPr marL="360000" indent="0">
                  <a:spcBef>
                    <a:spcPts val="1200"/>
                  </a:spcBef>
                  <a:buNone/>
                </a:pPr>
                <a:r>
                  <a:rPr lang="sr-Latn-RS" sz="2400" b="1" dirty="0" smtClean="0"/>
                  <a:t>					</a:t>
                </a:r>
                <a:endParaRPr lang="sr-Latn-RS" sz="24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r-Latn-RS" sz="2400" u="sng" dirty="0" smtClean="0"/>
                  <a:t>Sila u lancu:</a:t>
                </a:r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r>
                  <a:rPr lang="sr-Latn-RS" sz="2400" u="sng" dirty="0"/>
                  <a:t>S</a:t>
                </a:r>
                <a:r>
                  <a:rPr lang="en-US" sz="2400" u="sng" dirty="0" err="1"/>
                  <a:t>ila</a:t>
                </a:r>
                <a:r>
                  <a:rPr lang="en-US" sz="2400" u="sng" dirty="0"/>
                  <a:t> </a:t>
                </a:r>
                <a:r>
                  <a:rPr lang="sr-Latn-RS" sz="2400" u="sng" dirty="0"/>
                  <a:t>kidanja lanca:</a:t>
                </a:r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sr-Latn-RS" sz="2000" dirty="0"/>
                  <a:t>Gde </a:t>
                </a:r>
                <a:r>
                  <a:rPr lang="sr-Latn-RS" sz="2000" dirty="0" smtClean="0"/>
                  <a:t>je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en-US" sz="2000" dirty="0" smtClean="0"/>
                  <a:t> = 6 </a:t>
                </a:r>
                <a:r>
                  <a:rPr lang="en-US" sz="2000" dirty="0" smtClean="0">
                    <a:latin typeface="Lucida Sans" panose="020B0602040502020204" pitchFamily="34" charset="0"/>
                  </a:rPr>
                  <a:t>÷</a:t>
                </a:r>
                <a:r>
                  <a:rPr lang="en-US" sz="2000" dirty="0" smtClean="0"/>
                  <a:t> 10</a:t>
                </a:r>
                <a:r>
                  <a:rPr lang="sr-Latn-RS" sz="2000" dirty="0" smtClean="0"/>
                  <a:t> stepen </a:t>
                </a:r>
                <a:r>
                  <a:rPr lang="sr-Latn-RS" sz="2000" dirty="0"/>
                  <a:t>sigurnosti protiv kidanja </a:t>
                </a:r>
                <a:endParaRPr lang="sr-Latn-RS" sz="20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r-Latn-RS" sz="2000" dirty="0" smtClean="0"/>
                  <a:t>lanca </a:t>
                </a:r>
                <a:r>
                  <a:rPr lang="en-US" sz="2000" dirty="0"/>
                  <a:t>[T. 3.8.a] </a:t>
                </a:r>
                <a:r>
                  <a:rPr lang="en-US" sz="2000" dirty="0" err="1"/>
                  <a:t>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usvojena</a:t>
                </a:r>
                <a:r>
                  <a:rPr lang="en-US" sz="2000" dirty="0"/>
                  <a:t> je </a:t>
                </a:r>
                <a:r>
                  <a:rPr lang="en-US" sz="2000" dirty="0" err="1"/>
                  <a:t>maksimalna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vrednost</a:t>
                </a:r>
                <a:r>
                  <a:rPr lang="en-US" sz="2000" dirty="0" smtClean="0"/>
                  <a:t>.</a:t>
                </a:r>
                <a:endParaRPr lang="sr-Latn-RS" sz="2000" dirty="0" smtClean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sr-Latn-RS" sz="2000" b="1" dirty="0" smtClean="0"/>
                  <a:t>Usvaja se lanac: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sr-Latn-RS" sz="20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  <a:blipFill rotWithShape="0">
                <a:blip r:embed="rId3"/>
                <a:stretch>
                  <a:fillRect l="-826" t="-1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274681"/>
              </p:ext>
            </p:extLst>
          </p:nvPr>
        </p:nvGraphicFramePr>
        <p:xfrm>
          <a:off x="409576" y="1296955"/>
          <a:ext cx="3304172" cy="1328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tion" r:id="rId4" imgW="1485720" imgH="596880" progId="Equation.DSMT4">
                  <p:embed/>
                </p:oleObj>
              </mc:Choice>
              <mc:Fallback>
                <p:oleObj name="Equation" r:id="rId4" imgW="148572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6" y="1296955"/>
                        <a:ext cx="3304172" cy="1328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407841" y="351133"/>
            <a:ext cx="5180095" cy="1330747"/>
            <a:chOff x="6545180" y="2612691"/>
            <a:chExt cx="5317958" cy="1783342"/>
          </a:xfrm>
        </p:grpSpPr>
        <p:sp>
          <p:nvSpPr>
            <p:cNvPr id="5" name="Rectangle 4"/>
            <p:cNvSpPr/>
            <p:nvPr/>
          </p:nvSpPr>
          <p:spPr>
            <a:xfrm>
              <a:off x="6545180" y="2612691"/>
              <a:ext cx="4513346" cy="154020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6673516" y="2756234"/>
                  <a:ext cx="5189622" cy="163979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sr-Latn-RS" sz="2400" dirty="0" smtClean="0"/>
                    <a:t>Za B </a:t>
                  </a:r>
                  <a:r>
                    <a:rPr lang="en-US" sz="2400" dirty="0" smtClean="0"/>
                    <a:t>&lt; 400 mm </a:t>
                  </a:r>
                  <a:r>
                    <a:rPr lang="en-US" sz="2400" dirty="0" err="1" smtClean="0"/>
                    <a:t>koristi</a:t>
                  </a:r>
                  <a:r>
                    <a:rPr lang="en-US" sz="2400" dirty="0" smtClean="0"/>
                    <a:t> se 1 </a:t>
                  </a:r>
                  <a:r>
                    <a:rPr lang="en-US" sz="2400" dirty="0" err="1" smtClean="0"/>
                    <a:t>lanac</a:t>
                  </a:r>
                  <a:endParaRPr lang="en-US" sz="2400" dirty="0" smtClean="0"/>
                </a:p>
                <a:p>
                  <a:endParaRPr lang="en-US" sz="1100" dirty="0" smtClean="0"/>
                </a:p>
                <a:p>
                  <a:r>
                    <a:rPr lang="sr-Latn-RS" sz="2400" dirty="0"/>
                    <a:t>Za B </a:t>
                  </a:r>
                  <a14:m>
                    <m:oMath xmlns:m="http://schemas.openxmlformats.org/officeDocument/2006/math">
                      <m:r>
                        <a:rPr lang="sr-Latn-R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2400" dirty="0"/>
                    <a:t>400 mm </a:t>
                  </a:r>
                  <a:r>
                    <a:rPr lang="en-US" sz="2400" dirty="0" err="1"/>
                    <a:t>koristi</a:t>
                  </a:r>
                  <a:r>
                    <a:rPr lang="en-US" sz="2400" dirty="0"/>
                    <a:t> se </a:t>
                  </a:r>
                  <a:r>
                    <a:rPr lang="en-US" sz="2400" dirty="0" smtClean="0"/>
                    <a:t>2 </a:t>
                  </a:r>
                  <a:r>
                    <a:rPr lang="en-US" sz="2400" dirty="0" err="1" smtClean="0"/>
                    <a:t>lanca</a:t>
                  </a:r>
                  <a:endParaRPr lang="en-US" sz="2400" dirty="0"/>
                </a:p>
                <a:p>
                  <a:endParaRPr lang="en-US" sz="2400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3516" y="2756234"/>
                  <a:ext cx="5189622" cy="16397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930" t="-3980"/>
                  </a:stretch>
                </a:blipFill>
                <a:ln w="127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982137"/>
              </p:ext>
            </p:extLst>
          </p:nvPr>
        </p:nvGraphicFramePr>
        <p:xfrm>
          <a:off x="409576" y="3084978"/>
          <a:ext cx="37496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7" imgW="1600200" imgH="215640" progId="Equation.DSMT4">
                  <p:embed/>
                </p:oleObj>
              </mc:Choice>
              <mc:Fallback>
                <p:oleObj name="Equation" r:id="rId7" imgW="1600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9576" y="3084978"/>
                        <a:ext cx="3749675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157269"/>
              </p:ext>
            </p:extLst>
          </p:nvPr>
        </p:nvGraphicFramePr>
        <p:xfrm>
          <a:off x="536575" y="3994150"/>
          <a:ext cx="2794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Equation" r:id="rId9" imgW="1257120" imgH="393480" progId="Equation.DSMT4">
                  <p:embed/>
                </p:oleObj>
              </mc:Choice>
              <mc:Fallback>
                <p:oleObj name="Equation" r:id="rId9" imgW="1257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6575" y="3994150"/>
                        <a:ext cx="27940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266135"/>
              </p:ext>
            </p:extLst>
          </p:nvPr>
        </p:nvGraphicFramePr>
        <p:xfrm>
          <a:off x="409576" y="5983204"/>
          <a:ext cx="406241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Equation" r:id="rId11" imgW="1739880" imgH="190440" progId="Equation.DSMT4">
                  <p:embed/>
                </p:oleObj>
              </mc:Choice>
              <mc:Fallback>
                <p:oleObj name="Equation" r:id="rId11" imgW="17398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9576" y="5983204"/>
                        <a:ext cx="4062413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50237" y="4546699"/>
            <a:ext cx="3556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u="sng" dirty="0" smtClean="0"/>
              <a:t>IZBOR EM:</a:t>
            </a:r>
          </a:p>
          <a:p>
            <a:endParaRPr lang="sr-Latn-RS" sz="2400" u="sng" dirty="0"/>
          </a:p>
          <a:p>
            <a:endParaRPr lang="en-US" sz="24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763711"/>
              </p:ext>
            </p:extLst>
          </p:nvPr>
        </p:nvGraphicFramePr>
        <p:xfrm>
          <a:off x="6108585" y="5094570"/>
          <a:ext cx="5459413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13" imgW="2273040" imgH="571320" progId="Equation.DSMT4">
                  <p:embed/>
                </p:oleObj>
              </mc:Choice>
              <mc:Fallback>
                <p:oleObj name="Equation" r:id="rId13" imgW="22730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08585" y="5094570"/>
                        <a:ext cx="5459413" cy="1374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956702" y="1633871"/>
            <a:ext cx="1531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sr-Latn-RS" sz="2400" u="sng" dirty="0"/>
              <a:t>LANČANIK</a:t>
            </a:r>
            <a:r>
              <a:rPr lang="sr-Latn-RS" u="sng" dirty="0"/>
              <a:t>: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977898"/>
              </p:ext>
            </p:extLst>
          </p:nvPr>
        </p:nvGraphicFramePr>
        <p:xfrm>
          <a:off x="6304101" y="2075527"/>
          <a:ext cx="3567113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15" imgW="1777680" imgH="507960" progId="Equation.DSMT4">
                  <p:embed/>
                </p:oleObj>
              </mc:Choice>
              <mc:Fallback>
                <p:oleObj name="Equation" r:id="rId15" imgW="17776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04101" y="2075527"/>
                        <a:ext cx="3567113" cy="1017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5950237" y="3129726"/>
            <a:ext cx="3461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sr-Latn-RS" sz="2400" u="sng" dirty="0" smtClean="0"/>
              <a:t>HOD ZATEZNOG UREĐAJA</a:t>
            </a:r>
            <a:r>
              <a:rPr lang="sr-Latn-RS" u="sng" dirty="0" smtClean="0"/>
              <a:t>:</a:t>
            </a:r>
            <a:endParaRPr lang="sr-Latn-RS" u="sng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874941"/>
              </p:ext>
            </p:extLst>
          </p:nvPr>
        </p:nvGraphicFramePr>
        <p:xfrm>
          <a:off x="6304101" y="3853145"/>
          <a:ext cx="48926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Equation" r:id="rId17" imgW="2438280" imgH="215640" progId="Equation.DSMT4">
                  <p:embed/>
                </p:oleObj>
              </mc:Choice>
              <mc:Fallback>
                <p:oleObj name="Equation" r:id="rId17" imgW="2438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304101" y="3853145"/>
                        <a:ext cx="489267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61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610" y="501805"/>
            <a:ext cx="7200000" cy="29224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993" y="0"/>
            <a:ext cx="3932237" cy="689810"/>
          </a:xfrm>
        </p:spPr>
        <p:txBody>
          <a:bodyPr/>
          <a:lstStyle/>
          <a:p>
            <a:r>
              <a:rPr lang="sr-Latn-RS" b="1" dirty="0" smtClean="0"/>
              <a:t>ZADATAK </a:t>
            </a:r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993" y="749976"/>
            <a:ext cx="5045242" cy="5706971"/>
          </a:xfrm>
        </p:spPr>
        <p:txBody>
          <a:bodyPr>
            <a:normAutofit fontScale="92500" lnSpcReduction="10000"/>
          </a:bodyPr>
          <a:lstStyle/>
          <a:p>
            <a:r>
              <a:rPr lang="sr-Latn-RS" sz="2000" dirty="0" smtClean="0"/>
              <a:t>Transportuj</a:t>
            </a:r>
            <a:r>
              <a:rPr lang="en-US" sz="2000" dirty="0" smtClean="0"/>
              <a:t>e</a:t>
            </a:r>
            <a:r>
              <a:rPr lang="sr-Latn-RS" sz="2000" dirty="0" smtClean="0"/>
              <a:t> se </a:t>
            </a:r>
            <a:r>
              <a:rPr lang="en-US" sz="2000" dirty="0" err="1" smtClean="0"/>
              <a:t>hartija</a:t>
            </a:r>
            <a:r>
              <a:rPr lang="en-US" sz="2000" dirty="0" smtClean="0"/>
              <a:t> u </a:t>
            </a:r>
            <a:r>
              <a:rPr lang="en-US" sz="2000" dirty="0" err="1" smtClean="0"/>
              <a:t>balama</a:t>
            </a:r>
            <a:endParaRPr lang="sr-Latn-RS" sz="2000" dirty="0" smtClean="0"/>
          </a:p>
          <a:p>
            <a:r>
              <a:rPr lang="sr-Latn-RS" sz="2000" dirty="0"/>
              <a:t>Gustina </a:t>
            </a:r>
            <a:r>
              <a:rPr lang="sr-Latn-RS" sz="2000" dirty="0" smtClean="0"/>
              <a:t>papira </a:t>
            </a:r>
            <a:r>
              <a:rPr lang="sr-Latn-RS" sz="2000" dirty="0"/>
              <a:t>je: </a:t>
            </a:r>
            <a:r>
              <a:rPr lang="el-GR" sz="2000" dirty="0" smtClean="0"/>
              <a:t>ρ</a:t>
            </a:r>
            <a:r>
              <a:rPr lang="sr-Latn-RS" sz="2000" baseline="-25000" dirty="0" smtClean="0"/>
              <a:t>pap</a:t>
            </a:r>
            <a:r>
              <a:rPr lang="sr-Latn-RS" sz="2000" dirty="0" smtClean="0"/>
              <a:t> </a:t>
            </a:r>
            <a:r>
              <a:rPr lang="sr-Latn-RS" sz="2000" dirty="0"/>
              <a:t>=</a:t>
            </a:r>
            <a:r>
              <a:rPr lang="en-US" sz="2000" dirty="0"/>
              <a:t> </a:t>
            </a:r>
            <a:r>
              <a:rPr lang="sr-Latn-RS" sz="2000" dirty="0" smtClean="0"/>
              <a:t>(0,6</a:t>
            </a:r>
            <a:r>
              <a:rPr lang="sr-Latn-RS" sz="2000" dirty="0" smtClean="0">
                <a:latin typeface="Lucida Sans" panose="020B0602040502020204" pitchFamily="34" charset="0"/>
              </a:rPr>
              <a:t>÷</a:t>
            </a:r>
            <a:r>
              <a:rPr lang="sr-Latn-RS" sz="2000" dirty="0" smtClean="0"/>
              <a:t>0,7)</a:t>
            </a:r>
            <a:r>
              <a:rPr lang="en-US" sz="2000" dirty="0" smtClean="0"/>
              <a:t> </a:t>
            </a:r>
            <a:r>
              <a:rPr lang="sr-Latn-RS" sz="2000" dirty="0" smtClean="0"/>
              <a:t>t</a:t>
            </a:r>
            <a:r>
              <a:rPr lang="en-US" sz="2000" dirty="0" smtClean="0"/>
              <a:t>/m</a:t>
            </a:r>
            <a:r>
              <a:rPr lang="en-US" sz="2000" baseline="30000" dirty="0" smtClean="0"/>
              <a:t>3 </a:t>
            </a:r>
            <a:endParaRPr lang="sr-Latn-RS" sz="2000" baseline="30000" dirty="0" smtClean="0"/>
          </a:p>
          <a:p>
            <a:r>
              <a:rPr lang="sr-Latn-RS" sz="2000" dirty="0" smtClean="0"/>
              <a:t>Kapacitet</a:t>
            </a:r>
            <a:r>
              <a:rPr lang="en-US" sz="2000" dirty="0" smtClean="0"/>
              <a:t> </a:t>
            </a:r>
            <a:r>
              <a:rPr lang="en-US" sz="2000" dirty="0" err="1" smtClean="0"/>
              <a:t>smene</a:t>
            </a:r>
            <a:r>
              <a:rPr lang="sr-Latn-RS" sz="2000" dirty="0" smtClean="0"/>
              <a:t>: Q</a:t>
            </a:r>
            <a:r>
              <a:rPr lang="en-US" sz="2000" baseline="-25000" dirty="0" smtClean="0"/>
              <a:t>S</a:t>
            </a:r>
            <a:r>
              <a:rPr lang="sr-Latn-RS" sz="2000" dirty="0" smtClean="0"/>
              <a:t> </a:t>
            </a:r>
            <a:r>
              <a:rPr lang="sr-Latn-RS" sz="2000" dirty="0"/>
              <a:t>= </a:t>
            </a:r>
            <a:r>
              <a:rPr lang="en-US" sz="2000" dirty="0" smtClean="0"/>
              <a:t>50</a:t>
            </a:r>
            <a:r>
              <a:rPr lang="sr-Latn-RS" sz="2000" dirty="0" smtClean="0"/>
              <a:t> t</a:t>
            </a:r>
            <a:endParaRPr lang="en-US" sz="2000" dirty="0"/>
          </a:p>
          <a:p>
            <a:r>
              <a:rPr lang="en-US" sz="2000" dirty="0" err="1" smtClean="0"/>
              <a:t>Radi</a:t>
            </a:r>
            <a:r>
              <a:rPr lang="en-US" sz="2000" dirty="0" smtClean="0"/>
              <a:t> se u 3 </a:t>
            </a:r>
            <a:r>
              <a:rPr lang="en-US" sz="2000" dirty="0" err="1" smtClean="0"/>
              <a:t>smene</a:t>
            </a:r>
            <a:endParaRPr lang="en-US" sz="2000" dirty="0" smtClean="0"/>
          </a:p>
          <a:p>
            <a:r>
              <a:rPr lang="en-US" sz="2000" dirty="0" err="1" smtClean="0"/>
              <a:t>Efektivno</a:t>
            </a:r>
            <a:r>
              <a:rPr lang="en-US" sz="2000" dirty="0" smtClean="0"/>
              <a:t> </a:t>
            </a:r>
            <a:r>
              <a:rPr lang="en-US" sz="2000" dirty="0" err="1" smtClean="0"/>
              <a:t>vreme</a:t>
            </a:r>
            <a:r>
              <a:rPr lang="en-US" sz="2000" dirty="0" smtClean="0"/>
              <a:t> </a:t>
            </a:r>
            <a:r>
              <a:rPr lang="en-US" sz="2000" dirty="0" err="1" smtClean="0"/>
              <a:t>rada</a:t>
            </a:r>
            <a:r>
              <a:rPr lang="en-US" sz="2000" dirty="0" smtClean="0"/>
              <a:t> u </a:t>
            </a:r>
            <a:r>
              <a:rPr lang="en-US" sz="2000" dirty="0" err="1" smtClean="0"/>
              <a:t>smeni</a:t>
            </a:r>
            <a:r>
              <a:rPr lang="en-US" sz="2000" dirty="0" smtClean="0"/>
              <a:t>: t</a:t>
            </a:r>
            <a:r>
              <a:rPr lang="en-US" sz="2000" baseline="-25000" dirty="0" smtClean="0"/>
              <a:t>m</a:t>
            </a:r>
            <a:r>
              <a:rPr lang="sr-Latn-RS" sz="2000" dirty="0" smtClean="0"/>
              <a:t> </a:t>
            </a:r>
            <a:r>
              <a:rPr lang="sr-Latn-RS" sz="2000" dirty="0"/>
              <a:t>= </a:t>
            </a:r>
            <a:r>
              <a:rPr lang="en-US" sz="2000" dirty="0" smtClean="0"/>
              <a:t>5</a:t>
            </a:r>
            <a:r>
              <a:rPr lang="sr-Latn-RS" sz="2000" dirty="0" smtClean="0"/>
              <a:t> </a:t>
            </a:r>
            <a:r>
              <a:rPr lang="en-US" sz="2000" dirty="0" smtClean="0"/>
              <a:t>h</a:t>
            </a:r>
            <a:endParaRPr lang="en-US" sz="2000" dirty="0"/>
          </a:p>
          <a:p>
            <a:r>
              <a:rPr lang="sr-Latn-RS" sz="2000" dirty="0" smtClean="0"/>
              <a:t>Masa </a:t>
            </a:r>
            <a:r>
              <a:rPr lang="en-US" sz="2000" dirty="0" smtClean="0"/>
              <a:t>bale</a:t>
            </a:r>
            <a:r>
              <a:rPr lang="sr-Latn-RS" sz="2000" dirty="0" smtClean="0"/>
              <a:t>: m</a:t>
            </a:r>
            <a:r>
              <a:rPr lang="en-US" sz="2000" baseline="-25000" dirty="0" smtClean="0"/>
              <a:t>b</a:t>
            </a:r>
            <a:r>
              <a:rPr lang="sr-Latn-RS" sz="2000" baseline="-25000" dirty="0" smtClean="0"/>
              <a:t> </a:t>
            </a:r>
            <a:r>
              <a:rPr lang="sr-Latn-RS" sz="2000" dirty="0" smtClean="0"/>
              <a:t>= </a:t>
            </a:r>
            <a:r>
              <a:rPr lang="en-US" sz="2000" dirty="0" smtClean="0"/>
              <a:t>9</a:t>
            </a:r>
            <a:r>
              <a:rPr lang="sr-Latn-RS" sz="2000" dirty="0" smtClean="0"/>
              <a:t>0 kg</a:t>
            </a:r>
          </a:p>
          <a:p>
            <a:r>
              <a:rPr lang="sr-Latn-RS" sz="2000" dirty="0" smtClean="0"/>
              <a:t>Dimenzije</a:t>
            </a:r>
            <a:r>
              <a:rPr lang="en-US" sz="2000" dirty="0" smtClean="0"/>
              <a:t> </a:t>
            </a:r>
            <a:r>
              <a:rPr lang="en-US" sz="2000" dirty="0" err="1" smtClean="0"/>
              <a:t>osnove</a:t>
            </a:r>
            <a:r>
              <a:rPr lang="en-US" sz="2000" dirty="0" smtClean="0"/>
              <a:t> bale</a:t>
            </a:r>
            <a:r>
              <a:rPr lang="sr-Latn-RS" sz="2000" dirty="0" smtClean="0"/>
              <a:t>: </a:t>
            </a:r>
            <a:r>
              <a:rPr lang="en-US" sz="2000" dirty="0" smtClean="0"/>
              <a:t>a x </a:t>
            </a:r>
            <a:r>
              <a:rPr lang="sr-Latn-RS" sz="2000" dirty="0" smtClean="0"/>
              <a:t>b = </a:t>
            </a:r>
            <a:r>
              <a:rPr lang="en-US" sz="2000" dirty="0" smtClean="0"/>
              <a:t>12</a:t>
            </a:r>
            <a:r>
              <a:rPr lang="sr-Latn-RS" sz="2000" dirty="0" smtClean="0"/>
              <a:t>00x</a:t>
            </a:r>
            <a:r>
              <a:rPr lang="en-US" sz="2000" dirty="0" smtClean="0"/>
              <a:t>40</a:t>
            </a:r>
            <a:r>
              <a:rPr lang="sr-Latn-RS" sz="2000" dirty="0" smtClean="0"/>
              <a:t>0 mm</a:t>
            </a:r>
          </a:p>
          <a:p>
            <a:r>
              <a:rPr lang="en-US" sz="2000" dirty="0" smtClean="0"/>
              <a:t>Re</a:t>
            </a:r>
            <a:r>
              <a:rPr lang="sr-Latn-RS" sz="2000" dirty="0"/>
              <a:t>ž</a:t>
            </a:r>
            <a:r>
              <a:rPr lang="en-US" sz="2000" dirty="0" err="1" smtClean="0"/>
              <a:t>im</a:t>
            </a:r>
            <a:r>
              <a:rPr lang="sr-Latn-RS" sz="2000" dirty="0" smtClean="0"/>
              <a:t> rada: L</a:t>
            </a:r>
          </a:p>
          <a:p>
            <a:r>
              <a:rPr lang="sr-Latn-RS" sz="2000" dirty="0" smtClean="0"/>
              <a:t>Dirigovani položaj tereta</a:t>
            </a:r>
          </a:p>
          <a:p>
            <a:r>
              <a:rPr lang="sr-Latn-RS" sz="2000" dirty="0" smtClean="0"/>
              <a:t>Pogonska masa </a:t>
            </a:r>
            <a:r>
              <a:rPr lang="sr-Latn-RS" sz="2000" dirty="0"/>
              <a:t>lanca: </a:t>
            </a:r>
            <a:r>
              <a:rPr lang="sr-Latn-RS" sz="2000" dirty="0" smtClean="0"/>
              <a:t>q</a:t>
            </a:r>
            <a:r>
              <a:rPr lang="sr-Latn-RS" sz="2000" baseline="-25000" dirty="0" smtClean="0"/>
              <a:t>L </a:t>
            </a:r>
            <a:r>
              <a:rPr lang="sr-Latn-RS" sz="2000" dirty="0"/>
              <a:t>= </a:t>
            </a:r>
            <a:r>
              <a:rPr lang="sr-Latn-RS" sz="2000" dirty="0" smtClean="0"/>
              <a:t>5 kg/m</a:t>
            </a:r>
          </a:p>
          <a:p>
            <a:r>
              <a:rPr lang="sr-Latn-RS" sz="2000" dirty="0" smtClean="0"/>
              <a:t>Ploče su glatke, drvene, debljine 40 mm</a:t>
            </a:r>
          </a:p>
          <a:p>
            <a:r>
              <a:rPr lang="sr-Latn-RS" sz="2000" dirty="0" smtClean="0"/>
              <a:t>Gustina drveta je: </a:t>
            </a:r>
            <a:r>
              <a:rPr lang="el-GR" sz="2000" dirty="0" smtClean="0"/>
              <a:t>ρ</a:t>
            </a:r>
            <a:r>
              <a:rPr lang="sr-Latn-RS" sz="2000" baseline="-25000" dirty="0" smtClean="0"/>
              <a:t>d</a:t>
            </a:r>
            <a:r>
              <a:rPr lang="sr-Latn-RS" sz="2000" dirty="0" smtClean="0"/>
              <a:t> </a:t>
            </a:r>
            <a:r>
              <a:rPr lang="sr-Latn-RS" sz="2000" dirty="0"/>
              <a:t>=</a:t>
            </a:r>
            <a:r>
              <a:rPr lang="en-US" sz="2000" dirty="0"/>
              <a:t> </a:t>
            </a:r>
            <a:r>
              <a:rPr lang="sr-Latn-RS" sz="2000" dirty="0" smtClean="0"/>
              <a:t>800</a:t>
            </a:r>
            <a:r>
              <a:rPr lang="en-US" sz="2000" dirty="0" smtClean="0"/>
              <a:t> </a:t>
            </a:r>
            <a:r>
              <a:rPr lang="sr-Latn-RS" sz="2000" dirty="0" smtClean="0"/>
              <a:t>kg</a:t>
            </a:r>
            <a:r>
              <a:rPr lang="en-US" sz="2000" dirty="0" smtClean="0"/>
              <a:t>/m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</a:t>
            </a:r>
            <a:endParaRPr lang="sr-Latn-RS" sz="2000" dirty="0"/>
          </a:p>
          <a:p>
            <a:r>
              <a:rPr lang="sr-Latn-RS" sz="2000" dirty="0" smtClean="0"/>
              <a:t>Izabrati lamelni lanac sa točkićima sa vencem</a:t>
            </a:r>
            <a:br>
              <a:rPr lang="sr-Latn-RS" sz="2000" dirty="0" smtClean="0"/>
            </a:br>
            <a:r>
              <a:rPr lang="sr-Latn-RS" sz="2000" dirty="0" smtClean="0"/>
              <a:t>i prečnikom točkića većim od 20 mm</a:t>
            </a:r>
          </a:p>
          <a:p>
            <a:r>
              <a:rPr lang="en-US" sz="2000" dirty="0" err="1" smtClean="0"/>
              <a:t>Stepen</a:t>
            </a:r>
            <a:r>
              <a:rPr lang="en-US" sz="2000" dirty="0" smtClean="0"/>
              <a:t> </a:t>
            </a:r>
            <a:r>
              <a:rPr lang="en-US" sz="2000" dirty="0" err="1"/>
              <a:t>sigurnosti</a:t>
            </a:r>
            <a:r>
              <a:rPr lang="en-US" sz="2000" dirty="0"/>
              <a:t> EM: Ks = 1,35</a:t>
            </a:r>
          </a:p>
          <a:p>
            <a:r>
              <a:rPr lang="en-US" sz="2000" dirty="0" err="1"/>
              <a:t>Koeficijent</a:t>
            </a:r>
            <a:r>
              <a:rPr lang="en-US" sz="2000" dirty="0"/>
              <a:t> </a:t>
            </a:r>
            <a:r>
              <a:rPr lang="en-US" sz="2000" dirty="0" err="1"/>
              <a:t>korisnog</a:t>
            </a:r>
            <a:r>
              <a:rPr lang="en-US" sz="2000" dirty="0"/>
              <a:t> </a:t>
            </a:r>
            <a:r>
              <a:rPr lang="en-US" sz="2000" dirty="0" err="1"/>
              <a:t>dejstva</a:t>
            </a:r>
            <a:r>
              <a:rPr lang="en-US" sz="2000" dirty="0"/>
              <a:t>: </a:t>
            </a:r>
            <a:r>
              <a:rPr lang="el-GR" sz="2000" dirty="0"/>
              <a:t>η</a:t>
            </a:r>
            <a:r>
              <a:rPr lang="en-US" sz="2000" dirty="0"/>
              <a:t> = 0,8</a:t>
            </a:r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10462" y="987425"/>
            <a:ext cx="6256422" cy="4873625"/>
          </a:xfrm>
        </p:spPr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991100" y="4381500"/>
            <a:ext cx="7121240" cy="2110361"/>
            <a:chOff x="4991100" y="4381500"/>
            <a:chExt cx="7121240" cy="2110361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9758609"/>
                </p:ext>
              </p:extLst>
            </p:nvPr>
          </p:nvGraphicFramePr>
          <p:xfrm>
            <a:off x="4991100" y="4381500"/>
            <a:ext cx="3684588" cy="162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1" name="Equation" r:id="rId4" imgW="2044440" imgH="901440" progId="Equation.DSMT4">
                    <p:embed/>
                  </p:oleObj>
                </mc:Choice>
                <mc:Fallback>
                  <p:oleObj name="Equation" r:id="rId4" imgW="2044440" imgH="9014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991100" y="4381500"/>
                          <a:ext cx="3684588" cy="1625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9853791"/>
                </p:ext>
              </p:extLst>
            </p:nvPr>
          </p:nvGraphicFramePr>
          <p:xfrm>
            <a:off x="8838915" y="4456686"/>
            <a:ext cx="3273425" cy="203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2" name="Equation" r:id="rId6" imgW="1815840" imgH="1130040" progId="Equation.DSMT4">
                    <p:embed/>
                  </p:oleObj>
                </mc:Choice>
                <mc:Fallback>
                  <p:oleObj name="Equation" r:id="rId6" imgW="1815840" imgH="1130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8838915" y="4456686"/>
                          <a:ext cx="3273425" cy="20351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2680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3600"/>
                  </a:spcBef>
                  <a:buNone/>
                </a:pPr>
                <a:r>
                  <a:rPr lang="sr-Latn-RS" sz="2400" u="sng" dirty="0" smtClean="0"/>
                  <a:t>PROVERA DOZVOLJENOG NAGIBA TRANSPORTERA:</a:t>
                </a:r>
                <a:endParaRPr lang="sr-Latn-RS" sz="2400" dirty="0"/>
              </a:p>
              <a:p>
                <a:pPr marL="0" indent="0">
                  <a:spcBef>
                    <a:spcPts val="1800"/>
                  </a:spcBef>
                  <a:spcAft>
                    <a:spcPts val="600"/>
                  </a:spcAft>
                  <a:buNone/>
                </a:pPr>
                <a:r>
                  <a:rPr lang="en-US" sz="2400" dirty="0" smtClean="0"/>
                  <a:t>Bale </a:t>
                </a:r>
                <a:r>
                  <a:rPr lang="en-US" sz="2400" dirty="0" err="1" smtClean="0"/>
                  <a:t>papira</a:t>
                </a:r>
                <a:r>
                  <a:rPr lang="en-US" sz="2400" dirty="0" smtClean="0"/>
                  <a:t> (</a:t>
                </a:r>
                <a:r>
                  <a:rPr lang="en-US" sz="2400" dirty="0" err="1" smtClean="0"/>
                  <a:t>hartije</a:t>
                </a:r>
                <a:r>
                  <a:rPr lang="en-US" sz="2400" dirty="0" smtClean="0"/>
                  <a:t>) </a:t>
                </a:r>
                <a:r>
                  <a:rPr lang="en-US" sz="2400" dirty="0" err="1" smtClean="0"/>
                  <a:t>mo</a:t>
                </a:r>
                <a:r>
                  <a:rPr lang="sr-Latn-RS" sz="2400" dirty="0" smtClean="0"/>
                  <a:t>žemo tretirati kao: </a:t>
                </a:r>
              </a:p>
              <a:p>
                <a:pPr marL="457200" indent="-457200">
                  <a:spcBef>
                    <a:spcPts val="600"/>
                  </a:spcBef>
                  <a:spcAft>
                    <a:spcPts val="600"/>
                  </a:spcAft>
                  <a:buAutoNum type="alphaLcParenR"/>
                </a:pPr>
                <a:r>
                  <a:rPr lang="sr-Latn-RS" sz="2400" dirty="0" smtClean="0"/>
                  <a:t>kartonske kutije  </a:t>
                </a:r>
              </a:p>
              <a:p>
                <a:pPr marL="457200" indent="-457200">
                  <a:spcBef>
                    <a:spcPts val="600"/>
                  </a:spcBef>
                  <a:spcAft>
                    <a:spcPts val="600"/>
                  </a:spcAft>
                  <a:buAutoNum type="alphaLcParenR"/>
                </a:pPr>
                <a:r>
                  <a:rPr lang="sr-Latn-RS" sz="2400" dirty="0" smtClean="0"/>
                  <a:t>papirne vreće </a:t>
                </a:r>
                <a:r>
                  <a:rPr lang="sr-Latn-RS" sz="2000" dirty="0"/>
                  <a:t/>
                </a:r>
                <a:br>
                  <a:rPr lang="sr-Latn-RS" sz="2000" dirty="0"/>
                </a:br>
                <a:endParaRPr lang="sr-Latn-RS" sz="20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r-Latn-RS" sz="2400" dirty="0" smtClean="0"/>
                  <a:t>U oba slučaja oba ugla nagiba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r-Latn-R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sr-Latn-RS" sz="2400" dirty="0"/>
                      <m:t>i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sr-Latn-R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RS" sz="2400" dirty="0" smtClean="0"/>
                  <a:t>) su veća od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r-Latn-RS" sz="2400" dirty="0" smtClean="0"/>
                  <a:t>maksimalnih dozvoljenih uglova nagiba.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sr-Latn-RS" sz="2400" u="sng" dirty="0"/>
                  <a:t>PROVERA </a:t>
                </a:r>
                <a:r>
                  <a:rPr lang="sr-Latn-RS" sz="2400" u="sng" dirty="0" smtClean="0"/>
                  <a:t>STABILNOSTI PROTIV PREVRTANJA (PRETURANJA):</a:t>
                </a:r>
                <a:endParaRPr lang="sr-Latn-RS" sz="2400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 smtClean="0"/>
                  <a:t>		</a:t>
                </a:r>
                <a:r>
                  <a:rPr lang="sr-Latn-RS" sz="2400" dirty="0" smtClean="0"/>
                  <a:t>	</a:t>
                </a:r>
                <a:endParaRPr lang="sr-Latn-RS" sz="2400" dirty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 smtClean="0"/>
                  <a:t> </a:t>
                </a:r>
                <a:endParaRPr lang="sr-Latn-RS" sz="2400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spcBef>
                    <a:spcPts val="2400"/>
                  </a:spcBef>
                  <a:spcAft>
                    <a:spcPts val="600"/>
                  </a:spcAft>
                  <a:buNone/>
                </a:pPr>
                <a:endParaRPr lang="sr-Latn-RS" sz="2400" b="1" dirty="0" smtClean="0"/>
              </a:p>
              <a:p>
                <a:pPr marL="360000" indent="0">
                  <a:buNone/>
                </a:pPr>
                <a:endParaRPr lang="sr-Latn-RS" sz="24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  <a:blipFill rotWithShape="0">
                <a:blip r:embed="rId3"/>
                <a:stretch>
                  <a:fillRect l="-826" t="-1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456840"/>
              </p:ext>
            </p:extLst>
          </p:nvPr>
        </p:nvGraphicFramePr>
        <p:xfrm>
          <a:off x="2152662" y="3888394"/>
          <a:ext cx="1355364" cy="798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4" imgW="583920" imgH="342720" progId="Equation.DSMT4">
                  <p:embed/>
                </p:oleObj>
              </mc:Choice>
              <mc:Fallback>
                <p:oleObj name="Equation" r:id="rId4" imgW="5839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52662" y="3888394"/>
                        <a:ext cx="1355364" cy="798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970209"/>
              </p:ext>
            </p:extLst>
          </p:nvPr>
        </p:nvGraphicFramePr>
        <p:xfrm>
          <a:off x="282575" y="4686300"/>
          <a:ext cx="7119938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Equation" r:id="rId6" imgW="3936960" imgH="939600" progId="Equation.DSMT4">
                  <p:embed/>
                </p:oleObj>
              </mc:Choice>
              <mc:Fallback>
                <p:oleObj name="Equation" r:id="rId6" imgW="39369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2575" y="4686300"/>
                        <a:ext cx="7119938" cy="170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145531"/>
              </p:ext>
            </p:extLst>
          </p:nvPr>
        </p:nvGraphicFramePr>
        <p:xfrm>
          <a:off x="2952081" y="1279525"/>
          <a:ext cx="299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8" imgW="1396800" imgH="190440" progId="Equation.DSMT4">
                  <p:embed/>
                </p:oleObj>
              </mc:Choice>
              <mc:Fallback>
                <p:oleObj name="Equation" r:id="rId8" imgW="13968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52081" y="1279525"/>
                        <a:ext cx="2997200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636043" y="455665"/>
            <a:ext cx="4186989" cy="1647720"/>
            <a:chOff x="7876674" y="1861252"/>
            <a:chExt cx="4186989" cy="3825675"/>
          </a:xfrm>
        </p:grpSpPr>
        <p:sp>
          <p:nvSpPr>
            <p:cNvPr id="11" name="Rectangle 10"/>
            <p:cNvSpPr/>
            <p:nvPr/>
          </p:nvSpPr>
          <p:spPr>
            <a:xfrm>
              <a:off x="7876674" y="1861252"/>
              <a:ext cx="4186989" cy="3825675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76674" y="1950339"/>
              <a:ext cx="4160252" cy="193899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r-Latn-RS" sz="2400" dirty="0" smtClean="0"/>
                <a:t>Da bi se sprečilo klizanje tereta po pločama na deonicama pod nagibom potrebno je ugraditi </a:t>
              </a:r>
              <a:r>
                <a:rPr lang="sr-Latn-RS" sz="2400" b="1" dirty="0" smtClean="0"/>
                <a:t>graničnike</a:t>
              </a:r>
              <a:endParaRPr lang="sr-Latn-RS" sz="2800" b="1" dirty="0" smtClean="0"/>
            </a:p>
            <a:p>
              <a:endParaRPr lang="en-US" sz="2400" u="sng" dirty="0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940645"/>
              </p:ext>
            </p:extLst>
          </p:nvPr>
        </p:nvGraphicFramePr>
        <p:xfrm>
          <a:off x="2952081" y="1729062"/>
          <a:ext cx="299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10" imgW="1396800" imgH="190440" progId="Equation.DSMT4">
                  <p:embed/>
                </p:oleObj>
              </mc:Choice>
              <mc:Fallback>
                <p:oleObj name="Equation" r:id="rId10" imgW="13968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52081" y="1729062"/>
                        <a:ext cx="2997200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8520257" y="2718637"/>
            <a:ext cx="2852113" cy="792022"/>
            <a:chOff x="5153024" y="3597956"/>
            <a:chExt cx="2852113" cy="792022"/>
          </a:xfrm>
        </p:grpSpPr>
        <p:sp>
          <p:nvSpPr>
            <p:cNvPr id="20" name="Cube 19"/>
            <p:cNvSpPr/>
            <p:nvPr/>
          </p:nvSpPr>
          <p:spPr>
            <a:xfrm>
              <a:off x="5153025" y="3748088"/>
              <a:ext cx="2852112" cy="641890"/>
            </a:xfrm>
            <a:prstGeom prst="cube">
              <a:avLst>
                <a:gd name="adj" fmla="val 9070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ube 17"/>
            <p:cNvSpPr/>
            <p:nvPr/>
          </p:nvSpPr>
          <p:spPr>
            <a:xfrm>
              <a:off x="5153024" y="3597956"/>
              <a:ext cx="738187" cy="733835"/>
            </a:xfrm>
            <a:prstGeom prst="cube">
              <a:avLst>
                <a:gd name="adj" fmla="val 790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ube 18"/>
            <p:cNvSpPr/>
            <p:nvPr/>
          </p:nvSpPr>
          <p:spPr>
            <a:xfrm>
              <a:off x="7266949" y="3597956"/>
              <a:ext cx="738187" cy="733835"/>
            </a:xfrm>
            <a:prstGeom prst="cube">
              <a:avLst>
                <a:gd name="adj" fmla="val 790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ight Arrow 21"/>
          <p:cNvSpPr/>
          <p:nvPr/>
        </p:nvSpPr>
        <p:spPr>
          <a:xfrm rot="19486212">
            <a:off x="6421818" y="1961230"/>
            <a:ext cx="1052713" cy="284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9946314" y="2257554"/>
            <a:ext cx="399570" cy="376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9538727">
            <a:off x="5042149" y="5039999"/>
            <a:ext cx="2828467" cy="284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92944"/>
              </p:ext>
            </p:extLst>
          </p:nvPr>
        </p:nvGraphicFramePr>
        <p:xfrm>
          <a:off x="7856538" y="3632200"/>
          <a:ext cx="3515832" cy="1123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Equation" r:id="rId12" imgW="1714320" imgH="545760" progId="Equation.DSMT4">
                  <p:embed/>
                </p:oleObj>
              </mc:Choice>
              <mc:Fallback>
                <p:oleObj name="Equation" r:id="rId12" imgW="171432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856538" y="3632200"/>
                        <a:ext cx="3515832" cy="1123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603101"/>
              </p:ext>
            </p:extLst>
          </p:nvPr>
        </p:nvGraphicFramePr>
        <p:xfrm>
          <a:off x="7868575" y="4827959"/>
          <a:ext cx="30067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Equation" r:id="rId14" imgW="1295280" imgH="177480" progId="Equation.DSMT4">
                  <p:embed/>
                </p:oleObj>
              </mc:Choice>
              <mc:Fallback>
                <p:oleObj name="Equation" r:id="rId14" imgW="1295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868575" y="4827959"/>
                        <a:ext cx="3006725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7460129" y="5314728"/>
            <a:ext cx="4670678" cy="1571130"/>
            <a:chOff x="7460129" y="5314728"/>
            <a:chExt cx="4670678" cy="1571130"/>
          </a:xfrm>
        </p:grpSpPr>
        <p:sp>
          <p:nvSpPr>
            <p:cNvPr id="29" name="TextBox 28"/>
            <p:cNvSpPr txBox="1"/>
            <p:nvPr/>
          </p:nvSpPr>
          <p:spPr>
            <a:xfrm>
              <a:off x="7460129" y="5316198"/>
              <a:ext cx="4670678" cy="156966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r-Latn-RS" dirty="0" smtClean="0"/>
                <a:t>U slučaju proizvoljnog položaja tereta, treba proveriti najnepovoljniji slučaj za preturanje – u ovom slučaju osnova može biti okrenuta tako da je stranica b okrenuta u smeru kretanja</a:t>
              </a:r>
              <a:endParaRPr lang="sr-Latn-RS" b="1" dirty="0" smtClean="0"/>
            </a:p>
            <a:p>
              <a:endParaRPr lang="en-US" sz="2400" u="sn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60130" y="5314728"/>
              <a:ext cx="4621697" cy="125742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ight Arrow 29"/>
          <p:cNvSpPr/>
          <p:nvPr/>
        </p:nvSpPr>
        <p:spPr>
          <a:xfrm rot="9176203">
            <a:off x="6896954" y="5990934"/>
            <a:ext cx="392350" cy="284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167203"/>
              </p:ext>
            </p:extLst>
          </p:nvPr>
        </p:nvGraphicFramePr>
        <p:xfrm>
          <a:off x="5613894" y="6001315"/>
          <a:ext cx="1205263" cy="69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Equation" r:id="rId16" imgW="596880" imgH="342720" progId="Equation.DSMT4">
                  <p:embed/>
                </p:oleObj>
              </mc:Choice>
              <mc:Fallback>
                <p:oleObj name="Equation" r:id="rId16" imgW="5968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613894" y="6001315"/>
                        <a:ext cx="1205263" cy="695237"/>
                      </a:xfrm>
                      <a:prstGeom prst="rect">
                        <a:avLst/>
                      </a:prstGeom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132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RS" sz="2400" u="sng" dirty="0" smtClean="0"/>
                  <a:t>IZBOR PLOČA: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[T. 3.1] – </a:t>
                </a:r>
                <a:r>
                  <a:rPr lang="en-US" sz="2400" dirty="0" err="1" smtClean="0"/>
                  <a:t>za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komadni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materi</a:t>
                </a:r>
                <a:r>
                  <a:rPr lang="sr-Latn-RS" sz="2400" dirty="0" smtClean="0"/>
                  <a:t>j</a:t>
                </a:r>
                <a:r>
                  <a:rPr lang="en-US" sz="2400" dirty="0" smtClean="0"/>
                  <a:t>al </a:t>
                </a:r>
                <a:r>
                  <a:rPr lang="en-US" sz="2400" dirty="0" err="1" smtClean="0"/>
                  <a:t>biraju</a:t>
                </a:r>
                <a:r>
                  <a:rPr lang="en-US" sz="2400" dirty="0" smtClean="0"/>
                  <a:t> se </a:t>
                </a:r>
                <a:r>
                  <a:rPr lang="en-US" sz="2400" b="1" dirty="0" err="1" smtClean="0"/>
                  <a:t>ravne</a:t>
                </a:r>
                <a:r>
                  <a:rPr lang="sr-Latn-RS" sz="2400" b="1" dirty="0" smtClean="0"/>
                  <a:t>,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ra</a:t>
                </a:r>
                <a:r>
                  <a:rPr lang="sr-Latn-RS" sz="2400" b="1" dirty="0" smtClean="0"/>
                  <a:t>z</a:t>
                </a:r>
                <a:r>
                  <a:rPr lang="en-US" sz="2400" b="1" dirty="0" err="1" smtClean="0"/>
                  <a:t>maknute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plo</a:t>
                </a:r>
                <a:r>
                  <a:rPr lang="sr-Latn-RS" sz="2400" b="1" dirty="0" smtClean="0"/>
                  <a:t>č</a:t>
                </a:r>
                <a:r>
                  <a:rPr lang="en-US" sz="2400" b="1" dirty="0" smtClean="0"/>
                  <a:t>e</a:t>
                </a:r>
                <a:r>
                  <a:rPr lang="sr-Latn-RS" sz="2400" dirty="0" smtClean="0"/>
                  <a:t>.</a:t>
                </a:r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r>
                  <a:rPr lang="sr-Latn-RS" sz="2400" u="sng" dirty="0" smtClean="0"/>
                  <a:t>ŠIRINA PLOČA:</a:t>
                </a:r>
              </a:p>
              <a:p>
                <a:pPr marL="0" indent="0">
                  <a:buNone/>
                </a:pPr>
                <a:r>
                  <a:rPr lang="sr-Latn-RS" sz="2400" dirty="0" smtClean="0"/>
                  <a:t>Za komadni teret koristi se izraz:	</a:t>
                </a:r>
                <a:r>
                  <a:rPr lang="sr-Latn-RS" sz="2400" dirty="0" smtClean="0">
                    <a:ea typeface="Cambria Math" panose="02040503050406030204" pitchFamily="18" charset="0"/>
                  </a:rPr>
                  <a:t>B </a:t>
                </a:r>
                <a14:m>
                  <m:oMath xmlns:m="http://schemas.openxmlformats.org/officeDocument/2006/math">
                    <m:r>
                      <a:rPr lang="sr-Latn-R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sr-Latn-R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RS" sz="2400" dirty="0" smtClean="0"/>
                  <a:t>b</a:t>
                </a:r>
                <a:r>
                  <a:rPr lang="sr-Latn-RS" sz="2400" baseline="-25000" dirty="0" smtClean="0"/>
                  <a:t>1</a:t>
                </a:r>
                <a:r>
                  <a:rPr lang="sr-Latn-RS" sz="2400" dirty="0" smtClean="0"/>
                  <a:t> + B</a:t>
                </a:r>
                <a:r>
                  <a:rPr lang="sr-Latn-RS" sz="2400" baseline="-25000" dirty="0" smtClean="0"/>
                  <a:t>1</a:t>
                </a:r>
              </a:p>
              <a:p>
                <a:pPr marL="0" indent="0">
                  <a:buNone/>
                </a:pPr>
                <a:r>
                  <a:rPr lang="sr-Latn-RS" sz="2000" dirty="0" smtClean="0"/>
                  <a:t>Gde je b</a:t>
                </a:r>
                <a:r>
                  <a:rPr lang="sr-Latn-RS" sz="2000" baseline="-25000" dirty="0" smtClean="0"/>
                  <a:t>1 </a:t>
                </a:r>
                <a:r>
                  <a:rPr lang="sr-Latn-RS" sz="2000" dirty="0" smtClean="0"/>
                  <a:t>najveća dimenzija komada upravna na pravac kretanja, a</a:t>
                </a:r>
              </a:p>
              <a:p>
                <a:pPr marL="0" indent="0">
                  <a:buNone/>
                </a:pPr>
                <a:r>
                  <a:rPr lang="sr-Latn-RS" sz="2000" dirty="0" smtClean="0"/>
                  <a:t>B</a:t>
                </a:r>
                <a:r>
                  <a:rPr lang="sr-Latn-RS" sz="2000" baseline="-25000" dirty="0" smtClean="0"/>
                  <a:t>1 </a:t>
                </a:r>
                <a:r>
                  <a:rPr lang="sr-Latn-RS" sz="2000" dirty="0" smtClean="0"/>
                  <a:t>= 50÷100 mm dodatak u ovom slučaju za ploče bez bočnih ivica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sr-Latn-RS" sz="1600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sr-Latn-RS" sz="2400" dirty="0" smtClean="0"/>
                  <a:t>Kod dirigovanog položaja tereta na ploči, u ovom slučaju</a:t>
                </a:r>
                <a:r>
                  <a:rPr lang="sr-Latn-RS" sz="2400" dirty="0"/>
                  <a:t/>
                </a:r>
                <a:br>
                  <a:rPr lang="sr-Latn-RS" sz="2400" dirty="0"/>
                </a:br>
                <a:r>
                  <a:rPr lang="sr-Latn-RS" sz="2400" dirty="0" smtClean="0"/>
                  <a:t>širina bale je upravna na pravac kretanja.</a:t>
                </a:r>
                <a:br>
                  <a:rPr lang="sr-Latn-RS" sz="2400" dirty="0" smtClean="0"/>
                </a:br>
                <a:endParaRPr lang="sr-Latn-RS" sz="1600" dirty="0" smtClean="0"/>
              </a:p>
              <a:p>
                <a:pPr marL="360000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sr-Latn-RS" sz="2400" dirty="0" smtClean="0"/>
                        <m:t>b</m:t>
                      </m:r>
                      <m:r>
                        <m:rPr>
                          <m:nor/>
                        </m:rPr>
                        <a:rPr lang="sr-Latn-RS" sz="2400" baseline="-25000" dirty="0" smtClean="0"/>
                        <m:t>1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sr-Latn-RS" sz="240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sr-Latn-RS" sz="2400" b="0" i="1" smtClean="0">
                          <a:latin typeface="Cambria Math" panose="02040503050406030204" pitchFamily="18" charset="0"/>
                        </a:rPr>
                        <m:t>,4</m:t>
                      </m:r>
                      <m:r>
                        <a:rPr lang="sr-Latn-R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r-Latn-RS" sz="2400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sr-Latn-RS" sz="2400" b="0" dirty="0" smtClean="0"/>
              </a:p>
              <a:p>
                <a:pPr marL="36000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sr-Latn-RS" sz="1600" b="0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sr-Latn-RS" sz="2400" dirty="0" smtClean="0"/>
                  <a:t>Sledi da je potrebna širina ploča: B </a:t>
                </a:r>
                <a14:m>
                  <m:oMath xmlns:m="http://schemas.openxmlformats.org/officeDocument/2006/math">
                    <m:r>
                      <a:rPr lang="sr-Latn-R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sr-Latn-RS" sz="2400" b="0" dirty="0" smtClean="0"/>
                  <a:t> (450</a:t>
                </a:r>
                <a:r>
                  <a:rPr lang="sr-Latn-RS" sz="2400" dirty="0" smtClean="0"/>
                  <a:t>÷</a:t>
                </a:r>
                <a:r>
                  <a:rPr lang="sr-Latn-RS" sz="2400" b="0" dirty="0" smtClean="0"/>
                  <a:t>500) mm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sr-Latn-RS" sz="1600" dirty="0" smtClean="0"/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sr-Latn-RS" sz="2400" dirty="0" smtClean="0"/>
                  <a:t>Usvaja se standardna širina ploče </a:t>
                </a:r>
                <a:r>
                  <a:rPr lang="sr-Latn-RS" sz="2400" b="1" dirty="0" smtClean="0"/>
                  <a:t>B = 500 mm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  <a:blipFill rotWithShape="0">
                <a:blip r:embed="rId2"/>
                <a:stretch>
                  <a:fillRect l="-826" t="-1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8819" y="1443806"/>
            <a:ext cx="2880000" cy="430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3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RS" sz="2400" u="sng" dirty="0" smtClean="0"/>
                  <a:t>DUŽINA PLOČA:</a:t>
                </a:r>
              </a:p>
              <a:p>
                <a:pPr marL="0" indent="0">
                  <a:buNone/>
                </a:pPr>
                <a:r>
                  <a:rPr lang="sr-Latn-RS" sz="2400" dirty="0" smtClean="0"/>
                  <a:t>Dužina ploča takođe mora biti veća od a = 1200 mm.</a:t>
                </a:r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sr-Latn-RS" sz="2400" u="sng" dirty="0" smtClean="0"/>
                  <a:t>BRZINA - preporuka:</a:t>
                </a:r>
              </a:p>
              <a:p>
                <a:pPr marL="0" indent="0">
                  <a:buNone/>
                </a:pPr>
                <a:r>
                  <a:rPr lang="sr-Latn-RS" sz="2400" dirty="0" smtClean="0"/>
                  <a:t>Iz </a:t>
                </a:r>
                <a:r>
                  <a:rPr lang="en-US" sz="2400" dirty="0" smtClean="0"/>
                  <a:t>[T. 3.5] </a:t>
                </a:r>
                <a:r>
                  <a:rPr lang="en-US" sz="2400" dirty="0" err="1" smtClean="0"/>
                  <a:t>preporu</a:t>
                </a:r>
                <a:r>
                  <a:rPr lang="sr-Latn-RS" sz="2400" dirty="0" smtClean="0"/>
                  <a:t>čena brzina za ploče širine B = 500 mm iznosi </a:t>
                </a:r>
                <a:r>
                  <a:rPr lang="sr-Latn-RS" sz="2400" dirty="0" smtClean="0">
                    <a:latin typeface="Lucida Sans" panose="020B0602040502020204" pitchFamily="34" charset="0"/>
                  </a:rPr>
                  <a:t>v</a:t>
                </a:r>
                <a:r>
                  <a:rPr lang="sr-Latn-RS" sz="2400" dirty="0" smtClean="0"/>
                  <a:t> </a:t>
                </a:r>
                <a14:m>
                  <m:oMath xmlns:m="http://schemas.openxmlformats.org/officeDocument/2006/math">
                    <m:r>
                      <a:rPr lang="sr-Latn-R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RS" sz="2400" b="0" dirty="0" smtClean="0"/>
                  <a:t> (0,125</a:t>
                </a:r>
                <a:r>
                  <a:rPr lang="sr-Latn-RS" sz="2400" dirty="0" smtClean="0"/>
                  <a:t>÷</a:t>
                </a:r>
                <a:r>
                  <a:rPr lang="sr-Latn-RS" sz="2400" b="0" dirty="0" smtClean="0"/>
                  <a:t>0,4) m/s</a:t>
                </a:r>
                <a:br>
                  <a:rPr lang="sr-Latn-RS" sz="2400" b="0" dirty="0" smtClean="0"/>
                </a:br>
                <a:r>
                  <a:rPr lang="sr-Latn-RS" sz="2400" b="0" dirty="0" smtClean="0"/>
                  <a:t>Usvaja se v = 0,2 m/s</a:t>
                </a:r>
                <a:endParaRPr lang="sr-Latn-RS" sz="2400" dirty="0" smtClean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sr-Latn-RS" sz="2400" u="sng" dirty="0" smtClean="0"/>
                  <a:t>LAN</a:t>
                </a:r>
                <a:r>
                  <a:rPr lang="en-US" sz="2400" u="sng" dirty="0" smtClean="0"/>
                  <a:t>A</a:t>
                </a:r>
                <a:r>
                  <a:rPr lang="sr-Latn-RS" sz="2400" u="sng" dirty="0" smtClean="0"/>
                  <a:t>C:</a:t>
                </a:r>
              </a:p>
              <a:p>
                <a:pPr marL="0" indent="0">
                  <a:buNone/>
                </a:pPr>
                <a:r>
                  <a:rPr lang="sr-Latn-RS" sz="2400" dirty="0" smtClean="0"/>
                  <a:t>Iz </a:t>
                </a:r>
                <a:r>
                  <a:rPr lang="en-US" sz="2400" dirty="0" smtClean="0"/>
                  <a:t>[T. 3.</a:t>
                </a:r>
                <a:r>
                  <a:rPr lang="sr-Latn-RS" sz="2400" dirty="0" smtClean="0"/>
                  <a:t>7</a:t>
                </a:r>
                <a:r>
                  <a:rPr lang="en-US" sz="2400" dirty="0" smtClean="0"/>
                  <a:t>] </a:t>
                </a:r>
                <a:r>
                  <a:rPr lang="sr-Latn-RS" sz="2400" dirty="0" smtClean="0"/>
                  <a:t>za ploče širine B = 500 mm korak lanca iznosi </a:t>
                </a:r>
                <a:r>
                  <a:rPr lang="sr-Latn-RS" sz="2400" b="1" dirty="0" smtClean="0"/>
                  <a:t>t</a:t>
                </a:r>
                <a:r>
                  <a:rPr lang="sr-Latn-RS" sz="2400" b="1" baseline="-25000" dirty="0" smtClean="0"/>
                  <a:t>L</a:t>
                </a:r>
                <a:r>
                  <a:rPr lang="sr-Latn-RS" sz="2400" b="1" dirty="0" smtClean="0"/>
                  <a:t> = 320 mm</a:t>
                </a:r>
              </a:p>
              <a:p>
                <a:pPr marL="0" indent="0">
                  <a:buNone/>
                </a:pPr>
                <a:r>
                  <a:rPr lang="sr-Latn-RS" sz="2400" dirty="0" smtClean="0"/>
                  <a:t>Lanac je lamelasti sa točkičima (prečnika većeg od 20 mm) sa vencem</a:t>
                </a:r>
              </a:p>
              <a:p>
                <a:pPr marL="0" indent="0">
                  <a:buNone/>
                </a:pPr>
                <a:r>
                  <a:rPr lang="sr-Latn-RS" sz="2400" dirty="0" smtClean="0"/>
                  <a:t>Sila kidanja lanca je F</a:t>
                </a:r>
                <a:r>
                  <a:rPr lang="sr-Latn-RS" sz="2400" baseline="-25000" dirty="0" smtClean="0"/>
                  <a:t>k</a:t>
                </a:r>
                <a:r>
                  <a:rPr lang="sr-Latn-RS" sz="2400" dirty="0" smtClean="0"/>
                  <a:t> = 300 kN </a:t>
                </a:r>
                <a:r>
                  <a:rPr lang="en-US" sz="2400" dirty="0" smtClean="0"/>
                  <a:t>[T. 3.8]</a:t>
                </a:r>
                <a:endParaRPr lang="sr-Latn-RS" sz="2400" dirty="0" smtClean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u="sng" dirty="0" smtClean="0"/>
                  <a:t>KAPACITET</a:t>
                </a:r>
                <a:r>
                  <a:rPr lang="sr-Latn-RS" sz="2400" u="sng" dirty="0" smtClean="0"/>
                  <a:t>:</a:t>
                </a:r>
              </a:p>
              <a:p>
                <a:pPr marL="360000" indent="0">
                  <a:buNone/>
                </a:pPr>
                <a:endParaRPr lang="sr-Latn-RS" sz="24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  <a:blipFill rotWithShape="0">
                <a:blip r:embed="rId3"/>
                <a:stretch>
                  <a:fillRect l="-826" t="-1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350879"/>
              </p:ext>
            </p:extLst>
          </p:nvPr>
        </p:nvGraphicFramePr>
        <p:xfrm>
          <a:off x="6146800" y="3479800"/>
          <a:ext cx="9144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4" imgW="914400" imgH="181440" progId="Equation.DSMT4">
                  <p:embed/>
                </p:oleObj>
              </mc:Choice>
              <mc:Fallback>
                <p:oleObj name="Equation" r:id="rId4" imgW="914400" imgH="18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800" y="3479800"/>
                        <a:ext cx="914400" cy="18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687606"/>
              </p:ext>
            </p:extLst>
          </p:nvPr>
        </p:nvGraphicFramePr>
        <p:xfrm>
          <a:off x="403225" y="5337175"/>
          <a:ext cx="55721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6" imgW="2590560" imgH="545760" progId="Equation.DSMT4">
                  <p:embed/>
                </p:oleObj>
              </mc:Choice>
              <mc:Fallback>
                <p:oleObj name="Equation" r:id="rId6" imgW="259056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3225" y="5337175"/>
                        <a:ext cx="5572125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34175" y="5337560"/>
            <a:ext cx="3952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Za</a:t>
            </a:r>
            <a:r>
              <a:rPr lang="en-US" sz="2400" dirty="0" smtClean="0"/>
              <a:t> re</a:t>
            </a:r>
            <a:r>
              <a:rPr lang="sr-Latn-RS" sz="2400" dirty="0" smtClean="0"/>
              <a:t>žim L koeficijent k = 1,1</a:t>
            </a:r>
          </a:p>
          <a:p>
            <a:r>
              <a:rPr lang="sr-Latn-RS" sz="2400" dirty="0" smtClean="0"/>
              <a:t>k</a:t>
            </a:r>
            <a:r>
              <a:rPr lang="sr-Latn-RS" sz="2400" baseline="-25000" dirty="0" smtClean="0"/>
              <a:t>v</a:t>
            </a:r>
            <a:r>
              <a:rPr lang="sr-Latn-RS" sz="2400" dirty="0" smtClean="0"/>
              <a:t> = t</a:t>
            </a:r>
            <a:r>
              <a:rPr lang="sr-Latn-RS" sz="2400" baseline="-25000" dirty="0" smtClean="0"/>
              <a:t>m</a:t>
            </a:r>
            <a:r>
              <a:rPr lang="sr-Latn-RS" sz="2400" dirty="0" smtClean="0"/>
              <a:t>/T</a:t>
            </a:r>
            <a:r>
              <a:rPr lang="sr-Latn-RS" sz="2400" baseline="-25000" dirty="0" smtClean="0"/>
              <a:t>SM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44613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sz="2400" u="sng" dirty="0" smtClean="0"/>
                  <a:t>KORAK</a:t>
                </a:r>
                <a:r>
                  <a:rPr lang="sr-Latn-RS" sz="2400" u="sng" dirty="0" smtClean="0"/>
                  <a:t> </a:t>
                </a:r>
                <a:r>
                  <a:rPr lang="en-US" sz="2400" u="sng" dirty="0" smtClean="0"/>
                  <a:t>MATERIJALA</a:t>
                </a:r>
                <a:r>
                  <a:rPr lang="sr-Latn-RS" sz="2400" u="sng" dirty="0" smtClean="0"/>
                  <a:t>:</a:t>
                </a:r>
              </a:p>
              <a:p>
                <a:pPr marL="360000" indent="0">
                  <a:spcBef>
                    <a:spcPts val="1200"/>
                  </a:spcBef>
                  <a:buNone/>
                </a:pPr>
                <a:r>
                  <a:rPr lang="sr-Latn-RS" sz="2400" b="1" dirty="0" smtClean="0"/>
                  <a:t>					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2400" dirty="0" smtClean="0"/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2400" dirty="0"/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2400" dirty="0" smtClean="0"/>
              </a:p>
              <a:p>
                <a:pPr marL="0" indent="0">
                  <a:spcBef>
                    <a:spcPts val="3000"/>
                  </a:spcBef>
                  <a:buNone/>
                </a:pPr>
                <a:r>
                  <a:rPr lang="sr-Latn-RS" sz="2400" dirty="0" smtClean="0"/>
                  <a:t>Odnos koraka lanca i materijala je:</a:t>
                </a:r>
              </a:p>
              <a:p>
                <a:pPr marL="360000" indent="0">
                  <a:spcBef>
                    <a:spcPts val="180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sr-Latn-RS" sz="2400" dirty="0"/>
                          <m:t>t</m:t>
                        </m:r>
                        <m:r>
                          <m:rPr>
                            <m:nor/>
                          </m:rPr>
                          <a:rPr lang="sr-Latn-RS" sz="2400" baseline="-25000" dirty="0"/>
                          <m:t>m</m:t>
                        </m:r>
                      </m:num>
                      <m:den>
                        <m:r>
                          <m:rPr>
                            <m:nor/>
                          </m:rPr>
                          <a:rPr lang="sr-Latn-RS" sz="2400" dirty="0"/>
                          <m:t>t</m:t>
                        </m:r>
                        <m:r>
                          <m:rPr>
                            <m:nor/>
                          </m:rPr>
                          <a:rPr lang="sr-Latn-RS" sz="2400" i="0" baseline="-25000" dirty="0" smtClean="0"/>
                          <m:t>L</m:t>
                        </m:r>
                      </m:den>
                    </m:f>
                    <m:r>
                      <a:rPr lang="sr-Latn-RS" sz="24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5890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320</m:t>
                        </m:r>
                      </m:den>
                    </m:f>
                    <m:r>
                      <a:rPr lang="sr-Latn-RS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18,4</m:t>
                    </m:r>
                  </m:oMath>
                </a14:m>
                <a:r>
                  <a:rPr lang="sr-Latn-RS" sz="2400" dirty="0" smtClean="0"/>
                  <a:t>	usvaja se odnos </a:t>
                </a:r>
                <a:r>
                  <a:rPr lang="en-US" sz="2400" b="1" dirty="0" smtClean="0"/>
                  <a:t>18</a:t>
                </a:r>
                <a:r>
                  <a:rPr lang="sr-Latn-RS" sz="2400" dirty="0" smtClean="0"/>
                  <a:t> (mora biti ceo broj – usvojiti bliži)</a:t>
                </a:r>
                <a:endParaRPr lang="sr-Latn-RS" sz="2400" dirty="0"/>
              </a:p>
              <a:p>
                <a:pPr marL="0" indent="0">
                  <a:spcBef>
                    <a:spcPts val="3600"/>
                  </a:spcBef>
                  <a:buNone/>
                </a:pPr>
                <a:r>
                  <a:rPr lang="sr-Latn-RS" sz="2400" dirty="0" smtClean="0"/>
                  <a:t>Sada je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sr-Latn-RS" sz="2400" b="1" dirty="0"/>
                      <m:t>t</m:t>
                    </m:r>
                    <m:r>
                      <m:rPr>
                        <m:nor/>
                      </m:rPr>
                      <a:rPr lang="sr-Latn-RS" sz="2400" b="1" baseline="-25000" dirty="0"/>
                      <m:t>m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18</m:t>
                    </m:r>
                    <m:sSub>
                      <m:sSubPr>
                        <m:ctrlPr>
                          <a:rPr lang="sr-Latn-R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sr-Latn-RS" sz="2400" dirty="0"/>
                          <m:t>t</m:t>
                        </m:r>
                      </m:e>
                      <m:sub>
                        <m:r>
                          <m:rPr>
                            <m:nor/>
                          </m:rPr>
                          <a:rPr lang="sr-Latn-RS" sz="2400" dirty="0"/>
                          <m:t>L</m:t>
                        </m:r>
                      </m:sub>
                    </m:sSub>
                    <m:r>
                      <a:rPr lang="sr-Latn-RS" sz="2400" b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18</m:t>
                    </m:r>
                    <m:r>
                      <a:rPr lang="sr-Latn-R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320</m:t>
                    </m:r>
                    <m:r>
                      <a:rPr lang="sr-Latn-RS" sz="2400" b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𝟓𝟕𝟔𝟎</m:t>
                    </m:r>
                    <m:r>
                      <a:rPr lang="sr-Latn-RS" sz="2400" b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𝐦</m:t>
                    </m:r>
                    <m:r>
                      <a:rPr lang="sr-Latn-RS" sz="2400" b="1" i="0"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𝟕𝟔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𝐦</m:t>
                    </m:r>
                  </m:oMath>
                </a14:m>
                <a:endParaRPr lang="sr-Latn-RS" sz="2400" b="1" dirty="0" smtClean="0"/>
              </a:p>
              <a:p>
                <a:pPr marL="0" indent="0">
                  <a:spcBef>
                    <a:spcPts val="3600"/>
                  </a:spcBef>
                  <a:buNone/>
                </a:pPr>
                <a:r>
                  <a:rPr lang="sr-Latn-RS" sz="2400" u="sng" dirty="0" smtClean="0"/>
                  <a:t>POGONSKA MASA </a:t>
                </a:r>
                <a:r>
                  <a:rPr lang="en-US" sz="2400" u="sng" dirty="0" smtClean="0"/>
                  <a:t>MATERIJALA</a:t>
                </a:r>
                <a:r>
                  <a:rPr lang="sr-Latn-RS" sz="2400" u="sng" dirty="0" smtClean="0"/>
                  <a:t>: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sr-Latn-RS" sz="2400" dirty="0" smtClean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 smtClean="0"/>
                  <a:t> </a:t>
                </a:r>
                <a:endParaRPr lang="sr-Latn-RS" sz="2400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spcBef>
                    <a:spcPts val="2400"/>
                  </a:spcBef>
                  <a:spcAft>
                    <a:spcPts val="600"/>
                  </a:spcAft>
                  <a:buNone/>
                </a:pPr>
                <a:endParaRPr lang="sr-Latn-RS" sz="2400" b="1" dirty="0" smtClean="0"/>
              </a:p>
              <a:p>
                <a:pPr marL="360000" indent="0">
                  <a:buNone/>
                </a:pPr>
                <a:endParaRPr lang="sr-Latn-RS" sz="24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  <a:blipFill rotWithShape="0">
                <a:blip r:embed="rId3"/>
                <a:stretch>
                  <a:fillRect l="-826" t="-1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4171" y="5599672"/>
                <a:ext cx="7082972" cy="846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600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 panose="02040503050406030204" pitchFamily="18" charset="0"/>
                            </a:rPr>
                            <m:t>𝐪</m:t>
                          </m:r>
                        </m:e>
                        <m:sub>
                          <m:r>
                            <a:rPr lang="en-US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r-Latn-RS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Latn-RS" sz="2400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b>
                          </m:sSub>
                        </m:den>
                      </m:f>
                      <m:r>
                        <a:rPr lang="sr-Latn-R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5,76</m:t>
                          </m:r>
                        </m:den>
                      </m:f>
                      <m:r>
                        <a:rPr lang="sr-Latn-R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𝟔𝟐𝟓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R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𝐤𝐠</m:t>
                      </m:r>
                      <m:r>
                        <a:rPr lang="sr-Latn-R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sr-Latn-R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𝐦</m:t>
                      </m:r>
                    </m:oMath>
                  </m:oMathPara>
                </a14:m>
                <a:endParaRPr lang="sr-Latn-RS" sz="2400" b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71" y="5599672"/>
                <a:ext cx="7082972" cy="8466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310075"/>
              </p:ext>
            </p:extLst>
          </p:nvPr>
        </p:nvGraphicFramePr>
        <p:xfrm>
          <a:off x="230319" y="619615"/>
          <a:ext cx="7213711" cy="1032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5" imgW="2654280" imgH="380880" progId="Equation.DSMT4">
                  <p:embed/>
                </p:oleObj>
              </mc:Choice>
              <mc:Fallback>
                <p:oleObj name="Equation" r:id="rId5" imgW="26542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0319" y="619615"/>
                        <a:ext cx="7213711" cy="1032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322245"/>
              </p:ext>
            </p:extLst>
          </p:nvPr>
        </p:nvGraphicFramePr>
        <p:xfrm>
          <a:off x="586790" y="1570079"/>
          <a:ext cx="7568818" cy="1325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7" imgW="2971800" imgH="520560" progId="Equation.DSMT4">
                  <p:embed/>
                </p:oleObj>
              </mc:Choice>
              <mc:Fallback>
                <p:oleObj name="Equation" r:id="rId7" imgW="29718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6790" y="1570079"/>
                        <a:ext cx="7568818" cy="1325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26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sr-Latn-RS" sz="2400" u="sng" dirty="0" smtClean="0"/>
                  <a:t>POGONSKA MASA </a:t>
                </a:r>
                <a:r>
                  <a:rPr lang="en-US" sz="2400" u="sng" dirty="0"/>
                  <a:t>POKRETNIH DELOVA TRANSPORTERA</a:t>
                </a:r>
                <a:r>
                  <a:rPr lang="sr-Latn-RS" sz="2400" u="sng" dirty="0"/>
                  <a:t>: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dirty="0" err="1" smtClean="0"/>
                  <a:t>Pokretni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delovi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transportera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su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lanac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plo</a:t>
                </a:r>
                <a:r>
                  <a:rPr lang="sr-Latn-RS" sz="2000" dirty="0" smtClean="0"/>
                  <a:t>če. Pošto imamo sve podatke o njima, možemo tačno izračunati njihovu pogonsku masu, bez upotrebe empirijske formule. Širina ploča je veća od 400 mm pa imamo dva lanca.</a:t>
                </a:r>
                <a:br>
                  <a:rPr lang="sr-Latn-RS" sz="2000" dirty="0" smtClean="0"/>
                </a:br>
                <a:r>
                  <a:rPr lang="sr-Latn-RS" sz="2000" dirty="0" smtClean="0"/>
                  <a:t>Ploče su drvene: </a:t>
                </a:r>
                <a:r>
                  <a:rPr lang="el-GR" sz="2000" dirty="0"/>
                  <a:t>ρ</a:t>
                </a:r>
                <a:r>
                  <a:rPr lang="sr-Latn-RS" sz="2000" baseline="-25000" dirty="0"/>
                  <a:t>d</a:t>
                </a:r>
                <a:r>
                  <a:rPr lang="sr-Latn-RS" sz="2000" dirty="0"/>
                  <a:t> =</a:t>
                </a:r>
                <a:r>
                  <a:rPr lang="en-US" sz="2000" dirty="0"/>
                  <a:t> </a:t>
                </a:r>
                <a:r>
                  <a:rPr lang="sr-Latn-RS" sz="2000" dirty="0"/>
                  <a:t>800</a:t>
                </a:r>
                <a:r>
                  <a:rPr lang="en-US" sz="2000" dirty="0"/>
                  <a:t> </a:t>
                </a:r>
                <a:r>
                  <a:rPr lang="sr-Latn-RS" sz="2000" dirty="0"/>
                  <a:t>kg</a:t>
                </a:r>
                <a:r>
                  <a:rPr lang="en-US" sz="2000" dirty="0" smtClean="0"/>
                  <a:t>/m</a:t>
                </a:r>
                <a:r>
                  <a:rPr lang="en-US" sz="2000" baseline="30000" dirty="0" smtClean="0"/>
                  <a:t>3</a:t>
                </a:r>
                <a:r>
                  <a:rPr lang="sr-Latn-RS" sz="2000" baseline="30000" dirty="0" smtClean="0"/>
                  <a:t> </a:t>
                </a:r>
                <a:r>
                  <a:rPr lang="sr-Latn-RS" sz="2000" dirty="0" smtClean="0"/>
                  <a:t>= 0,8</a:t>
                </a:r>
                <a:r>
                  <a:rPr lang="en-US" sz="2000" dirty="0" smtClean="0"/>
                  <a:t> </a:t>
                </a:r>
                <a:r>
                  <a:rPr lang="sr-Latn-RS" sz="2000" dirty="0" smtClean="0"/>
                  <a:t>t</a:t>
                </a:r>
                <a:r>
                  <a:rPr lang="en-US" sz="2000" dirty="0" smtClean="0"/>
                  <a:t>/m</a:t>
                </a:r>
                <a:r>
                  <a:rPr lang="en-US" sz="2000" baseline="30000" dirty="0" smtClean="0"/>
                  <a:t>3</a:t>
                </a:r>
                <a:r>
                  <a:rPr lang="sr-Latn-RS" sz="2000" dirty="0" smtClean="0"/>
                  <a:t>, </a:t>
                </a:r>
                <a:r>
                  <a:rPr lang="el-GR" sz="2000" dirty="0" smtClean="0"/>
                  <a:t>δ</a:t>
                </a:r>
                <a:r>
                  <a:rPr lang="sr-Latn-RS" sz="2000" dirty="0" smtClean="0"/>
                  <a:t> = 40 mm = 0,04m, B = 0,5 m.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sz="2400" u="sng" dirty="0" smtClean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sr-Latn-RS" sz="2400" u="sng" dirty="0" smtClean="0"/>
                  <a:t>MINIMALNA </a:t>
                </a:r>
                <a:r>
                  <a:rPr lang="sr-Latn-RS" sz="2400" u="sng" dirty="0"/>
                  <a:t>SILA:</a:t>
                </a:r>
              </a:p>
              <a:p>
                <a:pPr marL="360000" indent="0">
                  <a:spcBef>
                    <a:spcPts val="1800"/>
                  </a:spcBef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sr-Latn-RS" sz="2400" dirty="0"/>
                      <m:t>F</m:t>
                    </m:r>
                    <m:r>
                      <m:rPr>
                        <m:sty m:val="p"/>
                      </m:rPr>
                      <a:rPr lang="sr-Latn-RS" sz="2400" baseline="-25000" dirty="0"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sr-Latn-RS" sz="2400" dirty="0"/>
                      <m:t> (1000÷3000) </m:t>
                    </m:r>
                    <m:r>
                      <m:rPr>
                        <m:nor/>
                      </m:rPr>
                      <a:rPr lang="sr-Latn-RS" sz="2400" dirty="0"/>
                      <m:t>N</m:t>
                    </m:r>
                  </m:oMath>
                </a14:m>
                <a:r>
                  <a:rPr lang="sr-Latn-RS" sz="2400" dirty="0"/>
                  <a:t> 	usvaja se </a:t>
                </a:r>
                <a:r>
                  <a:rPr lang="sr-Latn-RS" sz="2400" b="1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sr-Latn-RS" sz="2400" b="1" dirty="0"/>
                      <m:t>F</m:t>
                    </m:r>
                    <m:r>
                      <a:rPr lang="sr-Latn-RS" sz="2400" b="1" baseline="-25000" dirty="0">
                        <a:latin typeface="Cambria Math" panose="02040503050406030204" pitchFamily="18" charset="0"/>
                      </a:rPr>
                      <m:t>𝐦𝐢𝐧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sr-Latn-RS" sz="2400" b="1" dirty="0"/>
                      <m:t> </m:t>
                    </m:r>
                    <m:r>
                      <m:rPr>
                        <m:nor/>
                      </m:rPr>
                      <a:rPr lang="sr-Latn-RS" sz="2400" b="1" i="0" dirty="0" smtClean="0"/>
                      <m:t>20</m:t>
                    </m:r>
                    <m:r>
                      <m:rPr>
                        <m:nor/>
                      </m:rPr>
                      <a:rPr lang="sr-Latn-RS" sz="2400" b="1" dirty="0"/>
                      <m:t>00 </m:t>
                    </m:r>
                    <m:r>
                      <m:rPr>
                        <m:nor/>
                      </m:rPr>
                      <a:rPr lang="sr-Latn-RS" sz="2400" b="1" dirty="0"/>
                      <m:t>N</m:t>
                    </m:r>
                  </m:oMath>
                </a14:m>
                <a:endParaRPr lang="en-US" sz="2400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sr-Latn-RS" sz="2400" u="sng" dirty="0"/>
                  <a:t>DINAMIČKA SILA:</a:t>
                </a:r>
              </a:p>
              <a:p>
                <a:pPr marL="360000" indent="0">
                  <a:spcBef>
                    <a:spcPts val="1800"/>
                  </a:spcBef>
                  <a:buNone/>
                </a:pPr>
                <a:r>
                  <a:rPr lang="en-US" sz="2400" dirty="0"/>
                  <a:t>	</a:t>
                </a:r>
                <a:r>
                  <a:rPr lang="sr-Latn-RS" sz="2400" dirty="0"/>
                  <a:t>	</a:t>
                </a:r>
                <a:endParaRPr lang="sr-Latn-RS" sz="2400" u="sng" dirty="0"/>
              </a:p>
              <a:p>
                <a:pPr marL="360000" indent="0">
                  <a:spcBef>
                    <a:spcPts val="1800"/>
                  </a:spcBef>
                  <a:buNone/>
                </a:pPr>
                <a:r>
                  <a:rPr lang="en-US" sz="2400" dirty="0" smtClean="0"/>
                  <a:t>		</a:t>
                </a:r>
                <a:r>
                  <a:rPr lang="sr-Latn-RS" sz="2400" dirty="0" smtClean="0"/>
                  <a:t>	</a:t>
                </a:r>
                <a:endParaRPr lang="sr-Latn-RS" sz="2400" dirty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 smtClean="0"/>
                  <a:t> </a:t>
                </a:r>
                <a:endParaRPr lang="sr-Latn-RS" sz="2400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buNone/>
                </a:pPr>
                <a:endParaRPr lang="sr-Latn-RS" sz="2400" u="sng" dirty="0" smtClean="0"/>
              </a:p>
              <a:p>
                <a:pPr marL="0" indent="0">
                  <a:spcBef>
                    <a:spcPts val="2400"/>
                  </a:spcBef>
                  <a:spcAft>
                    <a:spcPts val="600"/>
                  </a:spcAft>
                  <a:buNone/>
                </a:pPr>
                <a:endParaRPr lang="sr-Latn-RS" sz="2400" b="1" dirty="0" smtClean="0"/>
              </a:p>
              <a:p>
                <a:pPr marL="360000" indent="0">
                  <a:buNone/>
                </a:pPr>
                <a:endParaRPr lang="sr-Latn-RS" sz="2400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171" y="217714"/>
                <a:ext cx="11814629" cy="6458857"/>
              </a:xfrm>
              <a:blipFill rotWithShape="0">
                <a:blip r:embed="rId3"/>
                <a:stretch>
                  <a:fillRect l="-826" t="-1322" r="-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040269"/>
              </p:ext>
            </p:extLst>
          </p:nvPr>
        </p:nvGraphicFramePr>
        <p:xfrm>
          <a:off x="585119" y="1737507"/>
          <a:ext cx="7208838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4" imgW="2692080" imgH="190440" progId="Equation.DSMT4">
                  <p:embed/>
                </p:oleObj>
              </mc:Choice>
              <mc:Fallback>
                <p:oleObj name="Equation" r:id="rId4" imgW="26920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5119" y="1737507"/>
                        <a:ext cx="7208838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32311"/>
              </p:ext>
            </p:extLst>
          </p:nvPr>
        </p:nvGraphicFramePr>
        <p:xfrm>
          <a:off x="585119" y="3897860"/>
          <a:ext cx="305276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6" imgW="1396800" imgH="393480" progId="Equation.DSMT4">
                  <p:embed/>
                </p:oleObj>
              </mc:Choice>
              <mc:Fallback>
                <p:oleObj name="Equation" r:id="rId6" imgW="1396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5119" y="3897860"/>
                        <a:ext cx="3052762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533498"/>
              </p:ext>
            </p:extLst>
          </p:nvPr>
        </p:nvGraphicFramePr>
        <p:xfrm>
          <a:off x="723900" y="4854202"/>
          <a:ext cx="48831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8" imgW="2234880" imgH="406080" progId="Equation.DSMT4">
                  <p:embed/>
                </p:oleObj>
              </mc:Choice>
              <mc:Fallback>
                <p:oleObj name="Equation" r:id="rId8" imgW="2234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3900" y="4854202"/>
                        <a:ext cx="4883150" cy="88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67588" y="3980493"/>
            <a:ext cx="4852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/>
              <a:t>K</a:t>
            </a:r>
            <a:r>
              <a:rPr lang="sr-Latn-RS" sz="2000" baseline="-25000" dirty="0" smtClean="0"/>
              <a:t>1</a:t>
            </a:r>
            <a:r>
              <a:rPr lang="sr-Latn-RS" sz="2000" dirty="0" smtClean="0"/>
              <a:t> = 1,0 za L </a:t>
            </a:r>
            <a:r>
              <a:rPr lang="en-US" sz="2000" dirty="0"/>
              <a:t>&gt;</a:t>
            </a:r>
            <a:r>
              <a:rPr lang="sr-Latn-RS" sz="2000" dirty="0" smtClean="0"/>
              <a:t> </a:t>
            </a:r>
            <a:r>
              <a:rPr lang="en-US" sz="2000" dirty="0" smtClean="0"/>
              <a:t>60</a:t>
            </a:r>
            <a:r>
              <a:rPr lang="sr-Latn-RS" sz="2000" dirty="0" smtClean="0"/>
              <a:t> m </a:t>
            </a:r>
            <a:r>
              <a:rPr lang="en-US" sz="2000" dirty="0" smtClean="0"/>
              <a:t>[T. 3.13]</a:t>
            </a:r>
          </a:p>
          <a:p>
            <a:r>
              <a:rPr lang="en-US" sz="2000" dirty="0" smtClean="0"/>
              <a:t>z = 6 – </a:t>
            </a:r>
            <a:r>
              <a:rPr lang="en-US" sz="2000" dirty="0" err="1" smtClean="0"/>
              <a:t>broj</a:t>
            </a:r>
            <a:r>
              <a:rPr lang="en-US" sz="2000" dirty="0" smtClean="0"/>
              <a:t> </a:t>
            </a:r>
            <a:r>
              <a:rPr lang="en-US" sz="2000" dirty="0" err="1" smtClean="0"/>
              <a:t>zuba</a:t>
            </a:r>
            <a:r>
              <a:rPr lang="en-US" sz="2000" dirty="0" smtClean="0"/>
              <a:t> </a:t>
            </a:r>
            <a:r>
              <a:rPr lang="en-US" sz="2000" dirty="0" err="1" smtClean="0"/>
              <a:t>lan</a:t>
            </a:r>
            <a:r>
              <a:rPr lang="sr-Latn-RS" sz="2000" dirty="0" smtClean="0"/>
              <a:t>č</a:t>
            </a:r>
            <a:r>
              <a:rPr lang="en-US" sz="2000" dirty="0" err="1" smtClean="0"/>
              <a:t>anika</a:t>
            </a:r>
            <a:r>
              <a:rPr lang="sr-Latn-RS" sz="2000" dirty="0" smtClean="0"/>
              <a:t> </a:t>
            </a:r>
            <a:r>
              <a:rPr lang="en-US" sz="2000" dirty="0"/>
              <a:t>[T. </a:t>
            </a:r>
            <a:r>
              <a:rPr lang="en-US" sz="2000" dirty="0" smtClean="0"/>
              <a:t>3.</a:t>
            </a:r>
            <a:r>
              <a:rPr lang="sr-Latn-RS" sz="2000" dirty="0" smtClean="0"/>
              <a:t>9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221498"/>
              </p:ext>
            </p:extLst>
          </p:nvPr>
        </p:nvGraphicFramePr>
        <p:xfrm>
          <a:off x="723900" y="5907438"/>
          <a:ext cx="4428921" cy="502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10" imgW="1676160" imgH="190440" progId="Equation.DSMT4">
                  <p:embed/>
                </p:oleObj>
              </mc:Choice>
              <mc:Fallback>
                <p:oleObj name="Equation" r:id="rId10" imgW="16761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23900" y="5907438"/>
                        <a:ext cx="4428921" cy="502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835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89" y="675061"/>
            <a:ext cx="6967334" cy="282799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0"/>
            <a:ext cx="11814629" cy="68580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r-Latn-RS" sz="2400" u="sng" dirty="0" smtClean="0"/>
              <a:t>OBILAZAK PO KONTURI: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sz="2400" u="sng" dirty="0" smtClean="0"/>
              <a:t>Otpori na deonicama:</a:t>
            </a:r>
          </a:p>
          <a:p>
            <a:pPr marL="0" indent="0">
              <a:spcAft>
                <a:spcPts val="600"/>
              </a:spcAft>
              <a:buNone/>
            </a:pPr>
            <a:endParaRPr lang="sr-Latn-RS" sz="2600" u="sng" dirty="0" smtClean="0"/>
          </a:p>
          <a:p>
            <a:pPr marL="360000" indent="0">
              <a:spcBef>
                <a:spcPts val="1200"/>
              </a:spcBef>
              <a:buNone/>
            </a:pPr>
            <a:r>
              <a:rPr lang="sr-Latn-RS" sz="2400" b="1" dirty="0" smtClean="0"/>
              <a:t>					</a:t>
            </a:r>
            <a:endParaRPr lang="sr-Latn-RS" sz="2400" dirty="0" smtClean="0"/>
          </a:p>
          <a:p>
            <a:pPr marL="0" indent="0">
              <a:spcBef>
                <a:spcPts val="600"/>
              </a:spcBef>
              <a:buNone/>
            </a:pPr>
            <a:endParaRPr lang="sr-Latn-RS" sz="2400" u="sng" dirty="0" smtClean="0"/>
          </a:p>
          <a:p>
            <a:pPr marL="0" indent="0">
              <a:spcBef>
                <a:spcPts val="600"/>
              </a:spcBef>
              <a:buNone/>
            </a:pPr>
            <a:endParaRPr lang="sr-Latn-RS" sz="2400" u="sng" dirty="0"/>
          </a:p>
          <a:p>
            <a:pPr marL="0" indent="0">
              <a:spcBef>
                <a:spcPts val="600"/>
              </a:spcBef>
              <a:buNone/>
            </a:pPr>
            <a:endParaRPr lang="sr-Latn-RS" sz="2400" u="sng" dirty="0" smtClean="0"/>
          </a:p>
          <a:p>
            <a:pPr marL="0" indent="0">
              <a:spcBef>
                <a:spcPts val="0"/>
              </a:spcBef>
              <a:buNone/>
            </a:pPr>
            <a:endParaRPr lang="sr-Latn-RS" sz="2400" u="sng" dirty="0" smtClean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005756"/>
              </p:ext>
            </p:extLst>
          </p:nvPr>
        </p:nvGraphicFramePr>
        <p:xfrm>
          <a:off x="180975" y="3917229"/>
          <a:ext cx="11807825" cy="263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4" imgW="5537160" imgH="1231560" progId="Equation.DSMT4">
                  <p:embed/>
                </p:oleObj>
              </mc:Choice>
              <mc:Fallback>
                <p:oleObj name="Equation" r:id="rId4" imgW="553716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975" y="3917229"/>
                        <a:ext cx="11807825" cy="2630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296855" y="627842"/>
            <a:ext cx="4571623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Koeficijent</a:t>
            </a:r>
            <a:r>
              <a:rPr lang="en-US" dirty="0"/>
              <a:t> </a:t>
            </a:r>
            <a:r>
              <a:rPr lang="en-US" dirty="0" err="1"/>
              <a:t>otpora</a:t>
            </a:r>
            <a:r>
              <a:rPr lang="en-US" dirty="0"/>
              <a:t> </a:t>
            </a:r>
            <a:r>
              <a:rPr lang="en-US" dirty="0" err="1"/>
              <a:t>kretanju</a:t>
            </a:r>
            <a:r>
              <a:rPr lang="en-US" dirty="0"/>
              <a:t> (</a:t>
            </a:r>
            <a:r>
              <a:rPr lang="en-US" dirty="0" err="1"/>
              <a:t>kotrljanje</a:t>
            </a:r>
            <a:r>
              <a:rPr lang="en-US" dirty="0"/>
              <a:t>) </a:t>
            </a:r>
            <a:r>
              <a:rPr lang="en-US" dirty="0" err="1"/>
              <a:t>lamelnog</a:t>
            </a:r>
            <a:r>
              <a:rPr lang="en-US" dirty="0"/>
              <a:t> </a:t>
            </a:r>
            <a:r>
              <a:rPr lang="en-US" dirty="0" err="1"/>
              <a:t>lanca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to</a:t>
            </a:r>
            <a:r>
              <a:rPr lang="sr-Latn-RS" dirty="0"/>
              <a:t>č</a:t>
            </a:r>
            <a:r>
              <a:rPr lang="en-US" dirty="0" err="1"/>
              <a:t>ki</a:t>
            </a:r>
            <a:r>
              <a:rPr lang="sr-Latn-RS" dirty="0"/>
              <a:t>ć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vencem</a:t>
            </a:r>
            <a:r>
              <a:rPr lang="sr-Latn-RS" dirty="0"/>
              <a:t>, za prečnik točkića veći od 20 mm i </a:t>
            </a:r>
            <a:r>
              <a:rPr lang="sr-Latn-RS" dirty="0" smtClean="0"/>
              <a:t>lake </a:t>
            </a:r>
            <a:r>
              <a:rPr lang="sr-Latn-RS" dirty="0"/>
              <a:t>uslove rada iznosi </a:t>
            </a:r>
            <a:r>
              <a:rPr lang="el-GR" dirty="0" smtClean="0"/>
              <a:t>ω</a:t>
            </a:r>
            <a:r>
              <a:rPr lang="sr-Latn-RS" dirty="0" smtClean="0"/>
              <a:t> = 0,07 </a:t>
            </a:r>
            <a:r>
              <a:rPr lang="en-US" dirty="0" smtClean="0"/>
              <a:t>[T</a:t>
            </a:r>
            <a:r>
              <a:rPr lang="en-US" dirty="0"/>
              <a:t>. 3.11]</a:t>
            </a:r>
            <a:endParaRPr lang="sr-Latn-RS" dirty="0"/>
          </a:p>
        </p:txBody>
      </p:sp>
      <p:sp>
        <p:nvSpPr>
          <p:cNvPr id="19" name="TextBox 18"/>
          <p:cNvSpPr txBox="1"/>
          <p:nvPr/>
        </p:nvSpPr>
        <p:spPr>
          <a:xfrm>
            <a:off x="7296854" y="2089058"/>
            <a:ext cx="4571623" cy="147732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r-Latn-RS" dirty="0" smtClean="0"/>
              <a:t>U ovom slučaju otpori na krivinama se računaju kao na prevojnim dobošima kod trakastih transportera za ugao manji od 90</a:t>
            </a:r>
            <a:r>
              <a:rPr lang="sr-Latn-RS" dirty="0" smtClean="0">
                <a:latin typeface="Lucida Sans" panose="020B0602040502020204" pitchFamily="34" charset="0"/>
              </a:rPr>
              <a:t>°</a:t>
            </a:r>
            <a:r>
              <a:rPr lang="sr-Latn-RS" dirty="0" smtClean="0"/>
              <a:t>, što znači da je k</a:t>
            </a:r>
            <a:r>
              <a:rPr lang="sr-Latn-RS" baseline="-25000" dirty="0" smtClean="0"/>
              <a:t>p</a:t>
            </a:r>
            <a:r>
              <a:rPr lang="sr-Latn-RS" dirty="0" smtClean="0"/>
              <a:t> = 1,03. Na mestima pogonskog i zateznog </a:t>
            </a:r>
            <a:r>
              <a:rPr lang="sr-Latn-RS" dirty="0"/>
              <a:t>lančanika </a:t>
            </a:r>
            <a:r>
              <a:rPr lang="sr-Latn-RS" dirty="0" smtClean="0"/>
              <a:t>k</a:t>
            </a:r>
            <a:r>
              <a:rPr lang="sr-Latn-RS" baseline="-25000" dirty="0" smtClean="0"/>
              <a:t>p2</a:t>
            </a:r>
            <a:r>
              <a:rPr lang="sr-Latn-RS" dirty="0" smtClean="0"/>
              <a:t> </a:t>
            </a:r>
            <a:r>
              <a:rPr lang="sr-Latn-RS" dirty="0"/>
              <a:t>= </a:t>
            </a:r>
            <a:r>
              <a:rPr lang="sr-Latn-RS" dirty="0" smtClean="0"/>
              <a:t>1,06.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5057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0"/>
            <a:ext cx="11814629" cy="68580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r-Latn-RS" sz="2400" u="sng" dirty="0" smtClean="0"/>
              <a:t>OBILAZAK PO KONTURI: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sz="2400" u="sng" dirty="0" smtClean="0"/>
              <a:t>Sile:</a:t>
            </a:r>
          </a:p>
          <a:p>
            <a:pPr marL="0" indent="0">
              <a:spcAft>
                <a:spcPts val="600"/>
              </a:spcAft>
              <a:buNone/>
            </a:pPr>
            <a:endParaRPr lang="sr-Latn-RS" sz="2600" u="sng" dirty="0" smtClean="0"/>
          </a:p>
          <a:p>
            <a:pPr marL="360000" indent="0">
              <a:spcBef>
                <a:spcPts val="1200"/>
              </a:spcBef>
              <a:buNone/>
            </a:pPr>
            <a:r>
              <a:rPr lang="sr-Latn-RS" sz="2400" b="1" dirty="0" smtClean="0"/>
              <a:t>					</a:t>
            </a:r>
            <a:endParaRPr lang="sr-Latn-RS" sz="2400" dirty="0" smtClean="0"/>
          </a:p>
          <a:p>
            <a:pPr marL="0" indent="0">
              <a:spcBef>
                <a:spcPts val="600"/>
              </a:spcBef>
              <a:buNone/>
            </a:pPr>
            <a:endParaRPr lang="sr-Latn-RS" sz="2400" u="sng" dirty="0" smtClean="0"/>
          </a:p>
          <a:p>
            <a:pPr marL="0" indent="0">
              <a:spcBef>
                <a:spcPts val="600"/>
              </a:spcBef>
              <a:buNone/>
            </a:pPr>
            <a:endParaRPr lang="sr-Latn-RS" sz="2400" u="sng" dirty="0"/>
          </a:p>
          <a:p>
            <a:pPr marL="0" indent="0">
              <a:spcBef>
                <a:spcPts val="600"/>
              </a:spcBef>
              <a:buNone/>
            </a:pPr>
            <a:endParaRPr lang="sr-Latn-RS" sz="2400" u="sng" dirty="0" smtClean="0"/>
          </a:p>
          <a:p>
            <a:pPr marL="0" indent="0">
              <a:spcBef>
                <a:spcPts val="0"/>
              </a:spcBef>
              <a:buNone/>
            </a:pPr>
            <a:endParaRPr lang="sr-Latn-RS" sz="2400" u="sng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360" y="101321"/>
            <a:ext cx="6967334" cy="282799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999911"/>
              </p:ext>
            </p:extLst>
          </p:nvPr>
        </p:nvGraphicFramePr>
        <p:xfrm>
          <a:off x="347679" y="866214"/>
          <a:ext cx="4219575" cy="583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4" imgW="1993680" imgH="2755800" progId="Equation.DSMT4">
                  <p:embed/>
                </p:oleObj>
              </mc:Choice>
              <mc:Fallback>
                <p:oleObj name="Equation" r:id="rId4" imgW="1993680" imgH="275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7679" y="866214"/>
                        <a:ext cx="4219575" cy="5837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230" y="3087627"/>
            <a:ext cx="5631593" cy="3615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81485" y="3087627"/>
            <a:ext cx="3556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u="sng" dirty="0" smtClean="0"/>
              <a:t>Dijagram sila:</a:t>
            </a:r>
          </a:p>
          <a:p>
            <a:endParaRPr lang="sr-Latn-RS" sz="2400" u="sng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933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469</Words>
  <Application>Microsoft Office PowerPoint</Application>
  <PresentationFormat>Widescreen</PresentationFormat>
  <Paragraphs>127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Lucida Sans</vt:lpstr>
      <vt:lpstr>Office Theme</vt:lpstr>
      <vt:lpstr>Equation</vt:lpstr>
      <vt:lpstr>PLOČASTI TRANSPORTERI</vt:lpstr>
      <vt:lpstr>ZADATAK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PLOČASTI TRANSPORTERI</dc:title>
  <dc:creator>MEH-17</dc:creator>
  <cp:lastModifiedBy>MEH-17</cp:lastModifiedBy>
  <cp:revision>80</cp:revision>
  <dcterms:created xsi:type="dcterms:W3CDTF">2020-04-01T10:52:56Z</dcterms:created>
  <dcterms:modified xsi:type="dcterms:W3CDTF">2020-04-06T21:11:30Z</dcterms:modified>
</cp:coreProperties>
</file>